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90" r:id="rId4"/>
  </p:sldMasterIdLst>
  <p:notesMasterIdLst>
    <p:notesMasterId r:id="rId23"/>
  </p:notesMasterIdLst>
  <p:handoutMasterIdLst>
    <p:handoutMasterId r:id="rId24"/>
  </p:handoutMasterIdLst>
  <p:sldIdLst>
    <p:sldId id="279" r:id="rId5"/>
    <p:sldId id="278" r:id="rId6"/>
    <p:sldId id="270" r:id="rId7"/>
    <p:sldId id="258" r:id="rId8"/>
    <p:sldId id="272" r:id="rId9"/>
    <p:sldId id="266" r:id="rId10"/>
    <p:sldId id="265" r:id="rId11"/>
    <p:sldId id="267" r:id="rId12"/>
    <p:sldId id="280" r:id="rId13"/>
    <p:sldId id="261" r:id="rId14"/>
    <p:sldId id="268" r:id="rId15"/>
    <p:sldId id="282" r:id="rId16"/>
    <p:sldId id="262" r:id="rId17"/>
    <p:sldId id="264" r:id="rId18"/>
    <p:sldId id="281" r:id="rId19"/>
    <p:sldId id="284" r:id="rId20"/>
    <p:sldId id="285" r:id="rId21"/>
    <p:sldId id="283" r:id="rId22"/>
  </p:sldIdLst>
  <p:sldSz cx="10058400" cy="77724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336BBC"/>
    <a:srgbClr val="8C3516"/>
    <a:srgbClr val="C44B1F"/>
    <a:srgbClr val="EC9F84"/>
    <a:srgbClr val="68B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3" autoAdjust="0"/>
    <p:restoredTop sz="73279" autoAdjust="0"/>
  </p:normalViewPr>
  <p:slideViewPr>
    <p:cSldViewPr>
      <p:cViewPr varScale="1">
        <p:scale>
          <a:sx n="54" d="100"/>
          <a:sy n="54" d="100"/>
        </p:scale>
        <p:origin x="2290" y="1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4"/>
          </a:xfrm>
          <a:prstGeom prst="rect">
            <a:avLst/>
          </a:prstGeom>
        </p:spPr>
        <p:txBody>
          <a:bodyPr vert="horz" lIns="92956" tIns="46478" rIns="92956" bIns="46478" rtlCol="0"/>
          <a:lstStyle>
            <a:lvl1pPr algn="l">
              <a:defRPr sz="1200"/>
            </a:lvl1pPr>
          </a:lstStyle>
          <a:p>
            <a:endParaRPr lang="en-US"/>
          </a:p>
        </p:txBody>
      </p:sp>
      <p:sp>
        <p:nvSpPr>
          <p:cNvPr id="3" name="Date Placeholder 2"/>
          <p:cNvSpPr>
            <a:spLocks noGrp="1"/>
          </p:cNvSpPr>
          <p:nvPr>
            <p:ph type="dt" sz="quarter" idx="1"/>
          </p:nvPr>
        </p:nvSpPr>
        <p:spPr>
          <a:xfrm>
            <a:off x="3898103" y="1"/>
            <a:ext cx="2982119" cy="466434"/>
          </a:xfrm>
          <a:prstGeom prst="rect">
            <a:avLst/>
          </a:prstGeom>
        </p:spPr>
        <p:txBody>
          <a:bodyPr vert="horz" lIns="92956" tIns="46478" rIns="92956" bIns="46478" rtlCol="0"/>
          <a:lstStyle>
            <a:lvl1pPr algn="r">
              <a:defRPr sz="1200"/>
            </a:lvl1pPr>
          </a:lstStyle>
          <a:p>
            <a:fld id="{11A4C4C9-9907-4BB6-B95A-E6BBD959AAB4}" type="datetimeFigureOut">
              <a:rPr lang="en-US" smtClean="0"/>
              <a:t>9/10/2021</a:t>
            </a:fld>
            <a:endParaRPr lang="en-US"/>
          </a:p>
        </p:txBody>
      </p:sp>
      <p:sp>
        <p:nvSpPr>
          <p:cNvPr id="4" name="Footer Placeholder 3"/>
          <p:cNvSpPr>
            <a:spLocks noGrp="1"/>
          </p:cNvSpPr>
          <p:nvPr>
            <p:ph type="ftr" sz="quarter" idx="2"/>
          </p:nvPr>
        </p:nvSpPr>
        <p:spPr>
          <a:xfrm>
            <a:off x="1" y="8829968"/>
            <a:ext cx="2982119" cy="466433"/>
          </a:xfrm>
          <a:prstGeom prst="rect">
            <a:avLst/>
          </a:prstGeom>
        </p:spPr>
        <p:txBody>
          <a:bodyPr vert="horz" lIns="92956" tIns="46478" rIns="92956" bIns="46478"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68"/>
            <a:ext cx="2982119" cy="466433"/>
          </a:xfrm>
          <a:prstGeom prst="rect">
            <a:avLst/>
          </a:prstGeom>
        </p:spPr>
        <p:txBody>
          <a:bodyPr vert="horz" lIns="92956" tIns="46478" rIns="92956" bIns="46478" rtlCol="0" anchor="b"/>
          <a:lstStyle>
            <a:lvl1pPr algn="r">
              <a:defRPr sz="1200"/>
            </a:lvl1pPr>
          </a:lstStyle>
          <a:p>
            <a:fld id="{082D650F-38E5-40ED-AA32-287D3AC686E8}" type="slidenum">
              <a:rPr lang="en-US" smtClean="0"/>
              <a:t>‹#›</a:t>
            </a:fld>
            <a:endParaRPr lang="en-US"/>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4"/>
          </a:xfrm>
          <a:prstGeom prst="rect">
            <a:avLst/>
          </a:prstGeom>
        </p:spPr>
        <p:txBody>
          <a:bodyPr vert="horz" lIns="92956" tIns="46478" rIns="92956" bIns="46478" rtlCol="0"/>
          <a:lstStyle>
            <a:lvl1pPr algn="l">
              <a:defRPr sz="1200"/>
            </a:lvl1pPr>
          </a:lstStyle>
          <a:p>
            <a:endParaRPr lang="en-US"/>
          </a:p>
        </p:txBody>
      </p:sp>
      <p:sp>
        <p:nvSpPr>
          <p:cNvPr id="3" name="Date Placeholder 2"/>
          <p:cNvSpPr>
            <a:spLocks noGrp="1"/>
          </p:cNvSpPr>
          <p:nvPr>
            <p:ph type="dt" idx="1"/>
          </p:nvPr>
        </p:nvSpPr>
        <p:spPr>
          <a:xfrm>
            <a:off x="3898103" y="1"/>
            <a:ext cx="2982119" cy="466434"/>
          </a:xfrm>
          <a:prstGeom prst="rect">
            <a:avLst/>
          </a:prstGeom>
        </p:spPr>
        <p:txBody>
          <a:bodyPr vert="horz" lIns="92956" tIns="46478" rIns="92956" bIns="46478" rtlCol="0"/>
          <a:lstStyle>
            <a:lvl1pPr algn="r">
              <a:defRPr sz="1200"/>
            </a:lvl1pPr>
          </a:lstStyle>
          <a:p>
            <a:fld id="{B6DA592C-A796-4264-BD45-11AED491B3E4}" type="datetimeFigureOut">
              <a:rPr lang="en-US" smtClean="0"/>
              <a:t>9/10/2021</a:t>
            </a:fld>
            <a:endParaRPr lang="en-US"/>
          </a:p>
        </p:txBody>
      </p:sp>
      <p:sp>
        <p:nvSpPr>
          <p:cNvPr id="4" name="Slide Image Placeholder 3"/>
          <p:cNvSpPr>
            <a:spLocks noGrp="1" noRot="1" noChangeAspect="1"/>
          </p:cNvSpPr>
          <p:nvPr>
            <p:ph type="sldImg" idx="2"/>
          </p:nvPr>
        </p:nvSpPr>
        <p:spPr>
          <a:xfrm>
            <a:off x="1411288" y="1162050"/>
            <a:ext cx="4059237" cy="3138488"/>
          </a:xfrm>
          <a:prstGeom prst="rect">
            <a:avLst/>
          </a:prstGeom>
          <a:noFill/>
          <a:ln w="12700">
            <a:solidFill>
              <a:prstClr val="black"/>
            </a:solidFill>
          </a:ln>
        </p:spPr>
        <p:txBody>
          <a:bodyPr vert="horz" lIns="92956" tIns="46478" rIns="92956" bIns="46478" rtlCol="0" anchor="ctr"/>
          <a:lstStyle/>
          <a:p>
            <a:endParaRPr lang="en-US"/>
          </a:p>
        </p:txBody>
      </p:sp>
      <p:sp>
        <p:nvSpPr>
          <p:cNvPr id="5" name="Notes Placeholder 4"/>
          <p:cNvSpPr>
            <a:spLocks noGrp="1"/>
          </p:cNvSpPr>
          <p:nvPr>
            <p:ph type="body" sz="quarter" idx="3"/>
          </p:nvPr>
        </p:nvSpPr>
        <p:spPr>
          <a:xfrm>
            <a:off x="688182" y="4473893"/>
            <a:ext cx="5505450" cy="3660458"/>
          </a:xfrm>
          <a:prstGeom prst="rect">
            <a:avLst/>
          </a:prstGeom>
        </p:spPr>
        <p:txBody>
          <a:bodyPr vert="horz" lIns="92956" tIns="46478" rIns="92956" bIns="464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2982119" cy="466433"/>
          </a:xfrm>
          <a:prstGeom prst="rect">
            <a:avLst/>
          </a:prstGeom>
        </p:spPr>
        <p:txBody>
          <a:bodyPr vert="horz" lIns="92956" tIns="46478" rIns="92956" bIns="46478"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8"/>
            <a:ext cx="2982119" cy="466433"/>
          </a:xfrm>
          <a:prstGeom prst="rect">
            <a:avLst/>
          </a:prstGeom>
        </p:spPr>
        <p:txBody>
          <a:bodyPr vert="horz" lIns="92956" tIns="46478" rIns="92956" bIns="46478" rtlCol="0" anchor="b"/>
          <a:lstStyle>
            <a:lvl1pPr algn="r">
              <a:defRPr sz="1200"/>
            </a:lvl1pPr>
          </a:lstStyle>
          <a:p>
            <a:fld id="{6DA02A30-9192-49A2-98D9-8D2828AE31E2}" type="slidenum">
              <a:rPr lang="en-US" smtClean="0"/>
              <a:t>‹#›</a:t>
            </a:fld>
            <a:endParaRPr lang="en-US"/>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A02A30-9192-49A2-98D9-8D2828AE31E2}" type="slidenum">
              <a:rPr lang="en-US" smtClean="0"/>
              <a:t>2</a:t>
            </a:fld>
            <a:endParaRPr lang="en-US"/>
          </a:p>
        </p:txBody>
      </p:sp>
    </p:spTree>
    <p:extLst>
      <p:ext uri="{BB962C8B-B14F-4D97-AF65-F5344CB8AC3E}">
        <p14:creationId xmlns:p14="http://schemas.microsoft.com/office/powerpoint/2010/main" val="335032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s-AR" dirty="0"/>
          </a:p>
        </p:txBody>
      </p:sp>
      <p:sp>
        <p:nvSpPr>
          <p:cNvPr id="4" name="Slide Number Placeholder 3"/>
          <p:cNvSpPr>
            <a:spLocks noGrp="1"/>
          </p:cNvSpPr>
          <p:nvPr>
            <p:ph type="sldNum" sz="quarter" idx="10"/>
          </p:nvPr>
        </p:nvSpPr>
        <p:spPr/>
        <p:txBody>
          <a:bodyPr/>
          <a:lstStyle/>
          <a:p>
            <a:fld id="{6DA02A30-9192-49A2-98D9-8D2828AE31E2}" type="slidenum">
              <a:rPr lang="en-US" smtClean="0"/>
              <a:t>4</a:t>
            </a:fld>
            <a:endParaRPr lang="en-US"/>
          </a:p>
        </p:txBody>
      </p:sp>
    </p:spTree>
    <p:extLst>
      <p:ext uri="{BB962C8B-B14F-4D97-AF65-F5344CB8AC3E}">
        <p14:creationId xmlns:p14="http://schemas.microsoft.com/office/powerpoint/2010/main" val="69564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6DA02A30-9192-49A2-98D9-8D2828AE31E2}" type="slidenum">
              <a:rPr lang="en-US" smtClean="0"/>
              <a:t>5</a:t>
            </a:fld>
            <a:endParaRPr lang="en-US"/>
          </a:p>
        </p:txBody>
      </p:sp>
    </p:spTree>
    <p:extLst>
      <p:ext uri="{BB962C8B-B14F-4D97-AF65-F5344CB8AC3E}">
        <p14:creationId xmlns:p14="http://schemas.microsoft.com/office/powerpoint/2010/main" val="148757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A02A30-9192-49A2-98D9-8D2828AE31E2}" type="slidenum">
              <a:rPr lang="en-US" smtClean="0"/>
              <a:t>9</a:t>
            </a:fld>
            <a:endParaRPr lang="en-US"/>
          </a:p>
        </p:txBody>
      </p:sp>
    </p:spTree>
    <p:extLst>
      <p:ext uri="{BB962C8B-B14F-4D97-AF65-F5344CB8AC3E}">
        <p14:creationId xmlns:p14="http://schemas.microsoft.com/office/powerpoint/2010/main" val="8984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latin typeface="Calibri-Bold"/>
              </a:rPr>
              <a:t>Purpose: </a:t>
            </a:r>
            <a:r>
              <a:rPr lang="en-US" sz="1200" b="0" i="0" u="none" strike="noStrike" baseline="0" dirty="0">
                <a:latin typeface="Calibri" panose="020F0502020204030204" pitchFamily="34" charset="0"/>
              </a:rPr>
              <a:t>This computerized task assesses visuospatial working memory, including the ability to</a:t>
            </a:r>
          </a:p>
          <a:p>
            <a:pPr algn="l"/>
            <a:r>
              <a:rPr lang="en-US" sz="1200" b="0" i="0" u="none" strike="noStrike" baseline="0" dirty="0">
                <a:latin typeface="Calibri" panose="020F0502020204030204" pitchFamily="34" charset="0"/>
              </a:rPr>
              <a:t>manipulate information in working memory, and inhibition (specifically, the ability to suppress</a:t>
            </a:r>
          </a:p>
          <a:p>
            <a:pPr algn="l"/>
            <a:r>
              <a:rPr lang="en-US" sz="1200" b="0" i="0" u="none" strike="noStrike" baseline="0" dirty="0">
                <a:latin typeface="Calibri" panose="020F0502020204030204" pitchFamily="34" charset="0"/>
              </a:rPr>
              <a:t>interference).</a:t>
            </a:r>
          </a:p>
          <a:p>
            <a:pPr algn="l"/>
            <a:r>
              <a:rPr lang="en-US" sz="1200" b="1" i="0" u="none" strike="noStrike" baseline="0" dirty="0">
                <a:latin typeface="Calibri-Bold"/>
              </a:rPr>
              <a:t>What students will be asked to do: </a:t>
            </a:r>
            <a:r>
              <a:rPr lang="en-US" sz="1200" b="0" i="0" u="none" strike="noStrike" baseline="0" dirty="0">
                <a:latin typeface="Calibri" panose="020F0502020204030204" pitchFamily="34" charset="0"/>
              </a:rPr>
              <a:t>Students will be asked to remember the locations of frogs presented</a:t>
            </a:r>
          </a:p>
          <a:p>
            <a:pPr algn="l"/>
            <a:r>
              <a:rPr lang="en-US" sz="1200" b="0" i="0" u="none" strike="noStrike" baseline="0" dirty="0">
                <a:latin typeface="Calibri" panose="020F0502020204030204" pitchFamily="34" charset="0"/>
              </a:rPr>
              <a:t>on-screen in a 3 x 3 matrix; each cell represents a pond where a frog could be resting. Each trial includes</a:t>
            </a:r>
          </a:p>
          <a:p>
            <a:pPr algn="l"/>
            <a:r>
              <a:rPr lang="en-US" sz="1200" b="0" i="0" u="none" strike="noStrike" baseline="0" dirty="0">
                <a:latin typeface="Calibri" panose="020F0502020204030204" pitchFamily="34" charset="0"/>
              </a:rPr>
              <a:t>three stages: presentation of the to-be-remembered items, a blank screen display for 2000 </a:t>
            </a:r>
            <a:r>
              <a:rPr lang="en-US" sz="1200" b="0" i="0" u="none" strike="noStrike" baseline="0" dirty="0" err="1">
                <a:latin typeface="Calibri" panose="020F0502020204030204" pitchFamily="34" charset="0"/>
              </a:rPr>
              <a:t>ms</a:t>
            </a:r>
            <a:r>
              <a:rPr lang="en-US" sz="1200" b="0" i="0" u="none" strike="noStrike" baseline="0" dirty="0">
                <a:latin typeface="Calibri" panose="020F0502020204030204" pitchFamily="34" charset="0"/>
              </a:rPr>
              <a:t>, and a</a:t>
            </a:r>
          </a:p>
          <a:p>
            <a:pPr algn="l"/>
            <a:r>
              <a:rPr lang="en-US" sz="1200" b="0" i="0" u="none" strike="noStrike" baseline="0" dirty="0">
                <a:latin typeface="Calibri" panose="020F0502020204030204" pitchFamily="34" charset="0"/>
              </a:rPr>
              <a:t>blank matrix on which children respond by touching the ponds where a frog appeared in the first stage.</a:t>
            </a:r>
          </a:p>
          <a:p>
            <a:pPr algn="l"/>
            <a:r>
              <a:rPr lang="en-US" sz="1200" b="0" i="0" u="none" strike="noStrike" baseline="0" dirty="0">
                <a:latin typeface="Calibri" panose="020F0502020204030204" pitchFamily="34" charset="0"/>
              </a:rPr>
              <a:t>Each trial entails remembering the location of 2-6 frogs, presented either simultaneously or</a:t>
            </a:r>
          </a:p>
          <a:p>
            <a:pPr algn="l"/>
            <a:r>
              <a:rPr lang="en-US" sz="1200" b="0" i="0" u="none" strike="noStrike" baseline="0" dirty="0">
                <a:latin typeface="Calibri" panose="020F0502020204030204" pitchFamily="34" charset="0"/>
              </a:rPr>
              <a:t>sequentially; the number to be remembered increases gradually within each condition.</a:t>
            </a:r>
          </a:p>
          <a:p>
            <a:pPr algn="l"/>
            <a:r>
              <a:rPr lang="en-US" sz="1200" b="1" i="0" u="none" strike="noStrike" baseline="0" dirty="0">
                <a:latin typeface="Calibri-Bold"/>
              </a:rPr>
              <a:t>Number of trials or items: </a:t>
            </a:r>
            <a:r>
              <a:rPr lang="en-US" sz="1200" b="0" i="0" u="none" strike="noStrike" baseline="0" dirty="0">
                <a:latin typeface="Calibri" panose="020F0502020204030204" pitchFamily="34" charset="0"/>
              </a:rPr>
              <a:t>There will be 20 trials, 5 for each of four conditions. The four conditions,</a:t>
            </a:r>
          </a:p>
          <a:p>
            <a:pPr algn="l"/>
            <a:r>
              <a:rPr lang="en-US" sz="1200" b="0" i="0" u="none" strike="noStrike" baseline="0" dirty="0">
                <a:latin typeface="Calibri" panose="020F0502020204030204" pitchFamily="34" charset="0"/>
              </a:rPr>
              <a:t>which vary in the demands on working memory and attention control, are presented on the next page.</a:t>
            </a:r>
          </a:p>
          <a:p>
            <a:pPr algn="l"/>
            <a:r>
              <a:rPr lang="en-US" sz="1200" b="0" i="0" u="none" strike="noStrike" baseline="0" dirty="0">
                <a:latin typeface="Calibri" panose="020F0502020204030204" pitchFamily="34" charset="0"/>
              </a:rPr>
              <a:t>The conditions are (I) simple span (all frogs presented simultaneously in Stage 1) (II) masked (the blank</a:t>
            </a:r>
          </a:p>
          <a:p>
            <a:pPr algn="l"/>
            <a:r>
              <a:rPr lang="en-US" sz="1200" b="0" i="0" u="none" strike="noStrike" baseline="0" dirty="0">
                <a:latin typeface="Calibri" panose="020F0502020204030204" pitchFamily="34" charset="0"/>
              </a:rPr>
              <a:t>screen in Stage 2 is replaced with a distractor matrix displaying three frogs in a different set of ponds</a:t>
            </a:r>
          </a:p>
          <a:p>
            <a:pPr algn="l"/>
            <a:r>
              <a:rPr lang="en-US" sz="1200" b="0" i="0" u="none" strike="noStrike" baseline="0" dirty="0">
                <a:latin typeface="Calibri" panose="020F0502020204030204" pitchFamily="34" charset="0"/>
              </a:rPr>
              <a:t>than in Stage 1; in Stage 3, children must recall the from locations from Stage 1), (III) sequential (in Stage</a:t>
            </a:r>
          </a:p>
          <a:p>
            <a:pPr algn="l"/>
            <a:r>
              <a:rPr lang="en-US" sz="1200" b="0" i="0" u="none" strike="noStrike" baseline="0" dirty="0">
                <a:latin typeface="Calibri" panose="020F0502020204030204" pitchFamily="34" charset="0"/>
              </a:rPr>
              <a:t>1, the frogs appear for 1 s each, one after the other; in Stage 3, children must respond with the correct</a:t>
            </a:r>
          </a:p>
          <a:p>
            <a:pPr algn="l"/>
            <a:r>
              <a:rPr lang="en-US" sz="1200" b="0" i="0" u="none" strike="noStrike" baseline="0" dirty="0">
                <a:latin typeface="Calibri" panose="020F0502020204030204" pitchFamily="34" charset="0"/>
              </a:rPr>
              <a:t>locations, in order of presentation), (IV) operational (in Stage 1, the frogs are again presented</a:t>
            </a:r>
          </a:p>
          <a:p>
            <a:pPr algn="l"/>
            <a:r>
              <a:rPr lang="en-US" sz="1200" b="0" i="0" u="none" strike="noStrike" baseline="0" dirty="0">
                <a:latin typeface="Calibri" panose="020F0502020204030204" pitchFamily="34" charset="0"/>
              </a:rPr>
              <a:t>sequentially, but this time children must respond in Stage 3 by following a given path on the screen, only</a:t>
            </a:r>
          </a:p>
          <a:p>
            <a:pPr algn="l"/>
            <a:r>
              <a:rPr lang="en-US" sz="1200" b="0" i="0" u="none" strike="noStrike" baseline="0" dirty="0">
                <a:latin typeface="Calibri" panose="020F0502020204030204" pitchFamily="34" charset="0"/>
              </a:rPr>
              <a:t>pressing on the ponds where a frog had been located; that is, they must re-order the original sequence</a:t>
            </a:r>
          </a:p>
          <a:p>
            <a:pPr algn="l"/>
            <a:r>
              <a:rPr lang="en-US" sz="1200" b="0" i="0" u="none" strike="noStrike" baseline="0" dirty="0">
                <a:latin typeface="Calibri" panose="020F0502020204030204" pitchFamily="34" charset="0"/>
              </a:rPr>
              <a:t>in which they had been presented while remembering all their locations).</a:t>
            </a:r>
          </a:p>
          <a:p>
            <a:pPr algn="l"/>
            <a:r>
              <a:rPr lang="en-US" sz="1200" b="1" i="0" u="none" strike="noStrike" baseline="0" dirty="0">
                <a:latin typeface="Calibri-Bold"/>
              </a:rPr>
              <a:t>Administration time, including directions: </a:t>
            </a:r>
            <a:r>
              <a:rPr lang="en-US" sz="1200" b="0" i="0" u="none" strike="noStrike" baseline="0" dirty="0">
                <a:latin typeface="Calibri" panose="020F0502020204030204" pitchFamily="34" charset="0"/>
              </a:rPr>
              <a:t>maximum of 12 minutes</a:t>
            </a:r>
          </a:p>
          <a:p>
            <a:endParaRPr lang="en-US" dirty="0"/>
          </a:p>
        </p:txBody>
      </p:sp>
      <p:sp>
        <p:nvSpPr>
          <p:cNvPr id="4" name="Slide Number Placeholder 3"/>
          <p:cNvSpPr>
            <a:spLocks noGrp="1"/>
          </p:cNvSpPr>
          <p:nvPr>
            <p:ph type="sldNum" sz="quarter" idx="5"/>
          </p:nvPr>
        </p:nvSpPr>
        <p:spPr/>
        <p:txBody>
          <a:bodyPr/>
          <a:lstStyle/>
          <a:p>
            <a:fld id="{6DA02A30-9192-49A2-98D9-8D2828AE31E2}" type="slidenum">
              <a:rPr lang="en-US" smtClean="0"/>
              <a:t>10</a:t>
            </a:fld>
            <a:endParaRPr lang="en-US"/>
          </a:p>
        </p:txBody>
      </p:sp>
    </p:spTree>
    <p:extLst>
      <p:ext uri="{BB962C8B-B14F-4D97-AF65-F5344CB8AC3E}">
        <p14:creationId xmlns:p14="http://schemas.microsoft.com/office/powerpoint/2010/main" val="350850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A02A30-9192-49A2-98D9-8D2828AE31E2}" type="slidenum">
              <a:rPr lang="en-US" smtClean="0"/>
              <a:t>11</a:t>
            </a:fld>
            <a:endParaRPr lang="en-US"/>
          </a:p>
        </p:txBody>
      </p:sp>
    </p:spTree>
    <p:extLst>
      <p:ext uri="{BB962C8B-B14F-4D97-AF65-F5344CB8AC3E}">
        <p14:creationId xmlns:p14="http://schemas.microsoft.com/office/powerpoint/2010/main" val="215615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trail making tasks assess attention and switching/flexibility. They are like connect-the-dot tasks</a:t>
            </a:r>
          </a:p>
          <a:p>
            <a:pPr algn="l"/>
            <a:r>
              <a:rPr lang="en-US" dirty="0"/>
              <a:t>This version was created for kids with diverse language backgrounds </a:t>
            </a:r>
            <a:r>
              <a:rPr lang="en-US" sz="1800" b="0" i="0" u="none" strike="noStrike" baseline="0" dirty="0">
                <a:latin typeface="Calibri" panose="020F0502020204030204" pitchFamily="34" charset="0"/>
              </a:rPr>
              <a:t>who may not have </a:t>
            </a:r>
          </a:p>
          <a:p>
            <a:pPr algn="l"/>
            <a:r>
              <a:rPr lang="en-US" sz="1800" b="0" i="0" u="none" strike="noStrike" baseline="0" dirty="0">
                <a:latin typeface="Calibri" panose="020F0502020204030204" pitchFamily="34" charset="0"/>
              </a:rPr>
              <a:t>Automatized the English alphabetic sequence (in typical/adult version, part B would entail switching between numbers and letters while connecting-the-dots – </a:t>
            </a:r>
            <a:r>
              <a:rPr lang="en-US" sz="1800" b="0" i="0" u="none" strike="noStrike" baseline="0" dirty="0" err="1">
                <a:latin typeface="Calibri" panose="020F0502020204030204" pitchFamily="34" charset="0"/>
              </a:rPr>
              <a:t>ie</a:t>
            </a:r>
            <a:r>
              <a:rPr lang="en-US" sz="1800" b="0" i="0" u="none" strike="noStrike" baseline="0" dirty="0">
                <a:latin typeface="Calibri" panose="020F0502020204030204" pitchFamily="34" charset="0"/>
              </a:rPr>
              <a:t>., 1-A-2-B-3-C…</a:t>
            </a:r>
            <a:r>
              <a:rPr lang="en-US" sz="1800" b="0" i="0" u="none" strike="noStrike" baseline="0" dirty="0" err="1">
                <a:latin typeface="Calibri" panose="020F0502020204030204" pitchFamily="34" charset="0"/>
              </a:rPr>
              <a:t>etc</a:t>
            </a:r>
            <a:endParaRPr lang="en-US" sz="1800" b="0" i="0" u="none" strike="noStrike" baseline="0" dirty="0">
              <a:latin typeface="Calibri" panose="020F0502020204030204" pitchFamily="34" charset="0"/>
            </a:endParaRPr>
          </a:p>
          <a:p>
            <a:pPr algn="l"/>
            <a:endParaRPr lang="en-US"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So, in 1A and 2a, kids connect the dogs or bones in numerical order, as quickly as possible</a:t>
            </a:r>
          </a:p>
          <a:p>
            <a:pPr algn="l"/>
            <a:r>
              <a:rPr lang="en-US" sz="1800" b="0" i="0" u="none" strike="noStrike" baseline="0" dirty="0">
                <a:latin typeface="Calibri" panose="020F0502020204030204" pitchFamily="34" charset="0"/>
              </a:rPr>
              <a:t>In B, they match dogs and bones by number – i.e., dog1-bone1-dog2-bone2-etc.</a:t>
            </a:r>
            <a:endParaRPr lang="en-US" dirty="0"/>
          </a:p>
        </p:txBody>
      </p:sp>
      <p:sp>
        <p:nvSpPr>
          <p:cNvPr id="4" name="Slide Number Placeholder 3"/>
          <p:cNvSpPr>
            <a:spLocks noGrp="1"/>
          </p:cNvSpPr>
          <p:nvPr>
            <p:ph type="sldNum" sz="quarter" idx="5"/>
          </p:nvPr>
        </p:nvSpPr>
        <p:spPr/>
        <p:txBody>
          <a:bodyPr/>
          <a:lstStyle/>
          <a:p>
            <a:fld id="{6DA02A30-9192-49A2-98D9-8D2828AE31E2}" type="slidenum">
              <a:rPr lang="en-US" smtClean="0"/>
              <a:t>12</a:t>
            </a:fld>
            <a:endParaRPr lang="en-US"/>
          </a:p>
        </p:txBody>
      </p:sp>
    </p:spTree>
    <p:extLst>
      <p:ext uri="{BB962C8B-B14F-4D97-AF65-F5344CB8AC3E}">
        <p14:creationId xmlns:p14="http://schemas.microsoft.com/office/powerpoint/2010/main" val="7352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latin typeface="Calibri-Bold"/>
              </a:rPr>
              <a:t>Purpose: </a:t>
            </a:r>
            <a:r>
              <a:rPr lang="en-US" sz="1200" b="0" i="0" u="none" strike="noStrike" baseline="0" dirty="0">
                <a:latin typeface="Calibri" panose="020F0502020204030204" pitchFamily="34" charset="0"/>
              </a:rPr>
              <a:t>This computerized task will assess the working memory process of updating information, as</a:t>
            </a:r>
          </a:p>
          <a:p>
            <a:pPr algn="l"/>
            <a:r>
              <a:rPr lang="en-US" sz="1200" b="0" i="0" u="none" strike="noStrike" baseline="0" dirty="0">
                <a:latin typeface="Calibri" panose="020F0502020204030204" pitchFamily="34" charset="0"/>
              </a:rPr>
              <a:t>well as manipulating information and switching attention.</a:t>
            </a:r>
          </a:p>
          <a:p>
            <a:pPr algn="l"/>
            <a:r>
              <a:rPr lang="en-US" sz="1200" b="1" i="0" u="none" strike="noStrike" baseline="0" dirty="0">
                <a:latin typeface="Calibri-Bold"/>
              </a:rPr>
              <a:t>What students will be asked to do: </a:t>
            </a:r>
            <a:r>
              <a:rPr lang="en-US" sz="1200" b="0" i="0" u="none" strike="noStrike" baseline="0" dirty="0">
                <a:latin typeface="Calibri" panose="020F0502020204030204" pitchFamily="34" charset="0"/>
              </a:rPr>
              <a:t>Students will decide if each target stimulus (a shape that cannot be</a:t>
            </a:r>
          </a:p>
          <a:p>
            <a:pPr algn="l"/>
            <a:r>
              <a:rPr lang="en-US" sz="1200" b="0" i="0" u="none" strike="noStrike" baseline="0" dirty="0">
                <a:latin typeface="Calibri" panose="020F0502020204030204" pitchFamily="34" charset="0"/>
              </a:rPr>
              <a:t>identified with a known shape name) matches the </a:t>
            </a:r>
            <a:r>
              <a:rPr lang="en-US" sz="1200" b="0" i="1" u="none" strike="noStrike" baseline="0" dirty="0">
                <a:latin typeface="Calibri-Italic"/>
              </a:rPr>
              <a:t>n</a:t>
            </a:r>
            <a:r>
              <a:rPr lang="en-US" sz="1200" b="0" i="0" u="none" strike="noStrike" baseline="0" dirty="0">
                <a:latin typeface="Calibri" panose="020F0502020204030204" pitchFamily="34" charset="0"/>
              </a:rPr>
              <a:t>th shape shown before.</a:t>
            </a:r>
          </a:p>
          <a:p>
            <a:pPr algn="l"/>
            <a:r>
              <a:rPr lang="en-US" sz="1200" b="1" i="0" u="none" strike="noStrike" baseline="0" dirty="0">
                <a:latin typeface="Calibri-Bold"/>
              </a:rPr>
              <a:t>Number of trials or items: </a:t>
            </a:r>
            <a:r>
              <a:rPr lang="en-US" sz="1200" b="0" i="0" u="none" strike="noStrike" baseline="0" dirty="0">
                <a:latin typeface="Calibri" panose="020F0502020204030204" pitchFamily="34" charset="0"/>
              </a:rPr>
              <a:t>There are 90 trials, 30 for each of three conditions. As shown on the next</a:t>
            </a:r>
          </a:p>
          <a:p>
            <a:pPr algn="l"/>
            <a:r>
              <a:rPr lang="en-US" sz="1200" b="0" i="0" u="none" strike="noStrike" baseline="0" dirty="0">
                <a:latin typeface="Calibri" panose="020F0502020204030204" pitchFamily="34" charset="0"/>
              </a:rPr>
              <a:t>page, the three conditions, in order of increasing difficulty, are: 0-back, in which test-takers are initially</a:t>
            </a:r>
          </a:p>
          <a:p>
            <a:pPr algn="l"/>
            <a:r>
              <a:rPr lang="en-US" sz="1200" b="0" i="0" u="none" strike="noStrike" baseline="0" dirty="0">
                <a:latin typeface="Calibri" panose="020F0502020204030204" pitchFamily="34" charset="0"/>
              </a:rPr>
              <a:t>shown a target shape and then must press a green button every time they see the target and a red</a:t>
            </a:r>
          </a:p>
          <a:p>
            <a:pPr algn="l"/>
            <a:r>
              <a:rPr lang="en-US" sz="1200" b="0" i="0" u="none" strike="noStrike" baseline="0" dirty="0">
                <a:latin typeface="Calibri" panose="020F0502020204030204" pitchFamily="34" charset="0"/>
              </a:rPr>
              <a:t>button every time they see a non-target shape; 1-back, in which test-takers press the green button if the</a:t>
            </a:r>
          </a:p>
          <a:p>
            <a:pPr algn="l"/>
            <a:r>
              <a:rPr lang="en-US" sz="1200" b="0" i="0" u="none" strike="noStrike" baseline="0" dirty="0">
                <a:latin typeface="Calibri" panose="020F0502020204030204" pitchFamily="34" charset="0"/>
              </a:rPr>
              <a:t>shape they see is the same as the one presented one trial back, and the red button if it is not; and 2-</a:t>
            </a:r>
          </a:p>
          <a:p>
            <a:pPr algn="l"/>
            <a:r>
              <a:rPr lang="en-US" sz="1200" b="0" i="0" u="none" strike="noStrike" baseline="0" dirty="0">
                <a:latin typeface="Calibri" panose="020F0502020204030204" pitchFamily="34" charset="0"/>
              </a:rPr>
              <a:t>back, in which the question is whether the current shape matches the one presented two trials back.</a:t>
            </a:r>
          </a:p>
          <a:p>
            <a:pPr algn="l"/>
            <a:r>
              <a:rPr lang="en-US" sz="1200" b="1" i="0" u="none" strike="noStrike" baseline="0" dirty="0">
                <a:latin typeface="Calibri-Bold"/>
              </a:rPr>
              <a:t>Administration time, including directions: </a:t>
            </a:r>
            <a:r>
              <a:rPr lang="en-US" sz="1200" b="0" i="0" u="none" strike="noStrike" baseline="0" dirty="0">
                <a:latin typeface="Calibri" panose="020F0502020204030204" pitchFamily="34" charset="0"/>
              </a:rPr>
              <a:t>maximum of 7 minutes</a:t>
            </a:r>
            <a:endParaRPr lang="en-US" dirty="0"/>
          </a:p>
          <a:p>
            <a:endParaRPr lang="en-US" dirty="0"/>
          </a:p>
        </p:txBody>
      </p:sp>
      <p:sp>
        <p:nvSpPr>
          <p:cNvPr id="4" name="Slide Number Placeholder 3"/>
          <p:cNvSpPr>
            <a:spLocks noGrp="1"/>
          </p:cNvSpPr>
          <p:nvPr>
            <p:ph type="sldNum" sz="quarter" idx="5"/>
          </p:nvPr>
        </p:nvSpPr>
        <p:spPr/>
        <p:txBody>
          <a:bodyPr/>
          <a:lstStyle/>
          <a:p>
            <a:fld id="{6DA02A30-9192-49A2-98D9-8D2828AE31E2}" type="slidenum">
              <a:rPr lang="en-US" smtClean="0"/>
              <a:t>13</a:t>
            </a:fld>
            <a:endParaRPr lang="en-US"/>
          </a:p>
        </p:txBody>
      </p:sp>
    </p:spTree>
    <p:extLst>
      <p:ext uri="{BB962C8B-B14F-4D97-AF65-F5344CB8AC3E}">
        <p14:creationId xmlns:p14="http://schemas.microsoft.com/office/powerpoint/2010/main" val="172094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A02A30-9192-49A2-98D9-8D2828AE31E2}" type="slidenum">
              <a:rPr lang="en-US" smtClean="0"/>
              <a:t>18</a:t>
            </a:fld>
            <a:endParaRPr lang="en-US"/>
          </a:p>
        </p:txBody>
      </p:sp>
    </p:spTree>
    <p:extLst>
      <p:ext uri="{BB962C8B-B14F-4D97-AF65-F5344CB8AC3E}">
        <p14:creationId xmlns:p14="http://schemas.microsoft.com/office/powerpoint/2010/main" val="63172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p:cNvSpPr>
            <a:spLocks noGrp="1"/>
          </p:cNvSpPr>
          <p:nvPr>
            <p:ph type="dt" sz="half" idx="10"/>
          </p:nvPr>
        </p:nvSpPr>
        <p:spPr/>
        <p:txBody>
          <a:bodyPr/>
          <a:lstStyle/>
          <a:p>
            <a:fld id="{5F272CD0-8AE2-403D-BC5A-E9768D13DA7F}"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72CD0-8AE2-403D-BC5A-E9768D13DA7F}"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72CD0-8AE2-403D-BC5A-E9768D13DA7F}"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utside">
    <p:spTree>
      <p:nvGrpSpPr>
        <p:cNvPr id="1" name=""/>
        <p:cNvGrpSpPr/>
        <p:nvPr/>
      </p:nvGrpSpPr>
      <p:grpSpPr>
        <a:xfrm>
          <a:off x="0" y="0"/>
          <a:ext cx="0" cy="0"/>
          <a:chOff x="0" y="0"/>
          <a:chExt cx="0" cy="0"/>
        </a:xfrm>
      </p:grpSpPr>
      <p:sp>
        <p:nvSpPr>
          <p:cNvPr id="13" name="Picture Placeholder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en-US"/>
              <a:t>Drag picture to placeholder or click icon to add</a:t>
            </a:r>
          </a:p>
        </p:txBody>
      </p:sp>
      <p:sp>
        <p:nvSpPr>
          <p:cNvPr id="28" name="Text Placeholder 25"/>
          <p:cNvSpPr>
            <a:spLocks noGrp="1"/>
          </p:cNvSpPr>
          <p:nvPr>
            <p:ph type="body" sz="quarter" idx="15" hasCustomPrompt="1"/>
          </p:nvPr>
        </p:nvSpPr>
        <p:spPr>
          <a:xfrm>
            <a:off x="457200" y="2891409"/>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[Type a caption for your photo]</a:t>
            </a:r>
          </a:p>
        </p:txBody>
      </p:sp>
      <p:sp>
        <p:nvSpPr>
          <p:cNvPr id="27" name="Text Placeholder 25"/>
          <p:cNvSpPr>
            <a:spLocks noGrp="1"/>
          </p:cNvSpPr>
          <p:nvPr>
            <p:ph type="body" sz="quarter" idx="14" hasCustomPrompt="1"/>
          </p:nvPr>
        </p:nvSpPr>
        <p:spPr>
          <a:xfrm>
            <a:off x="457200" y="3241167"/>
            <a:ext cx="2428875" cy="4572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How do you get started with this template?</a:t>
            </a:r>
          </a:p>
        </p:txBody>
      </p:sp>
      <p:sp>
        <p:nvSpPr>
          <p:cNvPr id="26" name="Text Placeholder 25"/>
          <p:cNvSpPr>
            <a:spLocks noGrp="1"/>
          </p:cNvSpPr>
          <p:nvPr>
            <p:ph type="body" sz="quarter" idx="13" hasCustomPrompt="1"/>
          </p:nvPr>
        </p:nvSpPr>
        <p:spPr>
          <a:xfrm>
            <a:off x="457199" y="3677412"/>
            <a:ext cx="2428875" cy="40881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You can use this fresh, professional brochure just as is or easily customize it.</a:t>
            </a:r>
          </a:p>
        </p:txBody>
      </p:sp>
      <p:sp>
        <p:nvSpPr>
          <p:cNvPr id="23" name="Text Placeholder 22"/>
          <p:cNvSpPr>
            <a:spLocks noGrp="1"/>
          </p:cNvSpPr>
          <p:nvPr>
            <p:ph type="body" sz="quarter" idx="12" hasCustomPrompt="1"/>
          </p:nvPr>
        </p:nvSpPr>
        <p:spPr>
          <a:xfrm>
            <a:off x="457200" y="4152901"/>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en-US" dirty="0"/>
              <a:t>We’ve included a few tips throughout the template to help you get started.</a:t>
            </a:r>
            <a:br>
              <a:rPr lang="en-US" dirty="0"/>
            </a:br>
            <a:r>
              <a:rPr lang="en-US" dirty="0"/>
              <a:t>To replace any tip text (such as this) with your own, just click it and begin typing.</a:t>
            </a:r>
            <a:br>
              <a:rPr lang="en-US" dirty="0"/>
            </a:br>
            <a:r>
              <a:rPr lang="en-US" dirty="0"/>
              <a:t>To replace photos in the brochure, select an image and delete it. Then click the Insert Picture icon in the placeholder to insert your own photo.</a:t>
            </a:r>
            <a:br>
              <a:rPr lang="en-US" dirty="0"/>
            </a:br>
            <a:r>
              <a:rPr lang="en-US" dirty="0"/>
              <a:t>To change the logo to your own, right-click  the picture “replace with LOGO” and choose Change Picture.</a:t>
            </a:r>
          </a:p>
        </p:txBody>
      </p:sp>
      <p:sp>
        <p:nvSpPr>
          <p:cNvPr id="29" name="Text Placeholder 25"/>
          <p:cNvSpPr>
            <a:spLocks noGrp="1"/>
          </p:cNvSpPr>
          <p:nvPr>
            <p:ph type="body" sz="quarter" idx="16" hasCustomPrompt="1"/>
          </p:nvPr>
        </p:nvSpPr>
        <p:spPr>
          <a:xfrm>
            <a:off x="3813820" y="609600"/>
            <a:ext cx="2428875" cy="457200"/>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Who We Are</a:t>
            </a:r>
          </a:p>
        </p:txBody>
      </p:sp>
      <p:sp>
        <p:nvSpPr>
          <p:cNvPr id="30" name="Text Placeholder 25"/>
          <p:cNvSpPr>
            <a:spLocks noGrp="1"/>
          </p:cNvSpPr>
          <p:nvPr>
            <p:ph type="body" sz="quarter" idx="17" hasCustomPrompt="1"/>
          </p:nvPr>
        </p:nvSpPr>
        <p:spPr>
          <a:xfrm>
            <a:off x="3813820" y="1082040"/>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About Us</a:t>
            </a:r>
          </a:p>
        </p:txBody>
      </p:sp>
      <p:sp>
        <p:nvSpPr>
          <p:cNvPr id="45" name="Text Placeholder 25"/>
          <p:cNvSpPr>
            <a:spLocks noGrp="1"/>
          </p:cNvSpPr>
          <p:nvPr>
            <p:ph type="body" sz="quarter" idx="24" hasCustomPrompt="1"/>
          </p:nvPr>
        </p:nvSpPr>
        <p:spPr>
          <a:xfrm>
            <a:off x="3813820" y="1342644"/>
            <a:ext cx="2428875" cy="880809"/>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a:solidFill>
                  <a:schemeClr val="tx1"/>
                </a:solidFill>
                <a:latin typeface="+mn-lt"/>
              </a:rPr>
              <a:t>This is the place for your ‘elevator pitch.’ If you only had a few seconds to pitch your products or services to someone what would you say?</a:t>
            </a:r>
          </a:p>
        </p:txBody>
      </p:sp>
      <p:sp>
        <p:nvSpPr>
          <p:cNvPr id="32" name="Text Placeholder 25"/>
          <p:cNvSpPr>
            <a:spLocks noGrp="1"/>
          </p:cNvSpPr>
          <p:nvPr>
            <p:ph type="body" sz="quarter" idx="19" hasCustomPrompt="1"/>
          </p:nvPr>
        </p:nvSpPr>
        <p:spPr>
          <a:xfrm>
            <a:off x="3813820" y="2287906"/>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Contact Us</a:t>
            </a:r>
          </a:p>
        </p:txBody>
      </p:sp>
      <p:sp>
        <p:nvSpPr>
          <p:cNvPr id="33" name="Text Placeholder 25"/>
          <p:cNvSpPr>
            <a:spLocks noGrp="1"/>
          </p:cNvSpPr>
          <p:nvPr>
            <p:ph type="body" sz="quarter" idx="20" hasCustomPrompt="1"/>
          </p:nvPr>
        </p:nvSpPr>
        <p:spPr>
          <a:xfrm>
            <a:off x="3813820" y="2538985"/>
            <a:ext cx="2428875" cy="670940"/>
          </a:xfrm>
        </p:spPr>
        <p:txBody>
          <a:bodyPr>
            <a:noAutofit/>
          </a:bodyPr>
          <a:lstStyle>
            <a:lvl1pPr marL="0" indent="0">
              <a:lnSpc>
                <a:spcPct val="10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a:solidFill>
                  <a:schemeClr val="tx1"/>
                </a:solidFill>
                <a:latin typeface="+mn-lt"/>
              </a:rPr>
              <a:t>Phone: [Telephone]</a:t>
            </a:r>
            <a:br>
              <a:rPr lang="en-US" sz="1000" b="0" cap="none" baseline="0" dirty="0">
                <a:solidFill>
                  <a:schemeClr val="tx1"/>
                </a:solidFill>
                <a:latin typeface="+mn-lt"/>
              </a:rPr>
            </a:br>
            <a:r>
              <a:rPr lang="en-US" sz="1000" b="0" cap="none" baseline="0" dirty="0">
                <a:solidFill>
                  <a:schemeClr val="tx1"/>
                </a:solidFill>
                <a:latin typeface="+mn-lt"/>
              </a:rPr>
              <a:t>Email: [Email address]</a:t>
            </a:r>
            <a:br>
              <a:rPr lang="en-US" sz="1000" b="0" cap="none" baseline="0" dirty="0">
                <a:solidFill>
                  <a:schemeClr val="tx1"/>
                </a:solidFill>
                <a:latin typeface="+mn-lt"/>
              </a:rPr>
            </a:br>
            <a:r>
              <a:rPr lang="en-US" sz="1000" b="0" cap="none" baseline="0" dirty="0">
                <a:solidFill>
                  <a:schemeClr val="tx1"/>
                </a:solidFill>
                <a:latin typeface="+mn-lt"/>
              </a:rPr>
              <a:t>Web: [Web address]</a:t>
            </a:r>
          </a:p>
        </p:txBody>
      </p:sp>
      <p:sp>
        <p:nvSpPr>
          <p:cNvPr id="34" name="Text Placeholder 25"/>
          <p:cNvSpPr>
            <a:spLocks noGrp="1"/>
          </p:cNvSpPr>
          <p:nvPr>
            <p:ph type="body" sz="quarter" idx="21" hasCustomPrompt="1"/>
          </p:nvPr>
        </p:nvSpPr>
        <p:spPr>
          <a:xfrm>
            <a:off x="4746624" y="6851269"/>
            <a:ext cx="1508125" cy="152400"/>
          </a:xfrm>
        </p:spPr>
        <p:txBody>
          <a:bodyPr>
            <a:noAutofit/>
          </a:bodyPr>
          <a:lstStyle>
            <a:lvl1pPr marL="0" indent="0">
              <a:lnSpc>
                <a:spcPct val="90000"/>
              </a:lnSpc>
              <a:spcBef>
                <a:spcPts val="0"/>
              </a:spcBef>
              <a:buNone/>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[company name]</a:t>
            </a:r>
          </a:p>
        </p:txBody>
      </p:sp>
      <p:sp>
        <p:nvSpPr>
          <p:cNvPr id="37" name="Text Placeholder 36"/>
          <p:cNvSpPr>
            <a:spLocks noGrp="1"/>
          </p:cNvSpPr>
          <p:nvPr>
            <p:ph type="body" sz="quarter" idx="22" hasCustomPrompt="1"/>
          </p:nvPr>
        </p:nvSpPr>
        <p:spPr>
          <a:xfrm>
            <a:off x="4746624" y="7004304"/>
            <a:ext cx="1508125" cy="310896"/>
          </a:xfrm>
        </p:spPr>
        <p:txBody>
          <a:bodyPr>
            <a:noAutofit/>
          </a:bodyPr>
          <a:lstStyle>
            <a:lvl1pPr marL="0" indent="0">
              <a:lnSpc>
                <a:spcPct val="120000"/>
              </a:lnSpc>
              <a:spcBef>
                <a:spcPts val="0"/>
              </a:spcBef>
              <a:buNone/>
              <a:defRPr sz="800" baseline="0"/>
            </a:lvl1pPr>
            <a:lvl2pPr marL="0" indent="0">
              <a:defRPr sz="800"/>
            </a:lvl2pPr>
            <a:lvl3pPr marL="0" indent="0">
              <a:defRPr sz="800"/>
            </a:lvl3pPr>
            <a:lvl4pPr marL="0" indent="0">
              <a:defRPr sz="800"/>
            </a:lvl4pPr>
            <a:lvl5pPr marL="0" indent="0">
              <a:defRPr sz="800"/>
            </a:lvl5pPr>
          </a:lstStyle>
          <a:p>
            <a:pPr lvl="0"/>
            <a:r>
              <a:rPr lang="en-US" dirty="0"/>
              <a:t>[Address]</a:t>
            </a:r>
            <a:br>
              <a:rPr lang="en-US" dirty="0"/>
            </a:br>
            <a:r>
              <a:rPr lang="en-US" dirty="0"/>
              <a:t>[City, ST ZIP Code]</a:t>
            </a:r>
          </a:p>
        </p:txBody>
      </p:sp>
      <p:sp>
        <p:nvSpPr>
          <p:cNvPr id="12" name="Picture Placeholder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en-US"/>
              <a:t>Drag picture to placeholder or click icon to add</a:t>
            </a:r>
          </a:p>
        </p:txBody>
      </p:sp>
      <p:sp>
        <p:nvSpPr>
          <p:cNvPr id="10" name="Title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en-US" dirty="0"/>
              <a:t>Company name</a:t>
            </a:r>
          </a:p>
        </p:txBody>
      </p:sp>
      <p:sp>
        <p:nvSpPr>
          <p:cNvPr id="40" name="Text Placeholder 25"/>
          <p:cNvSpPr>
            <a:spLocks noGrp="1"/>
          </p:cNvSpPr>
          <p:nvPr>
            <p:ph type="body" sz="quarter" idx="23" hasCustomPrompt="1"/>
          </p:nvPr>
        </p:nvSpPr>
        <p:spPr>
          <a:xfrm>
            <a:off x="7322344" y="6624978"/>
            <a:ext cx="2088833" cy="439651"/>
          </a:xfrm>
        </p:spPr>
        <p:txBody>
          <a:bodyPr>
            <a:noAutofit/>
          </a:bodyPr>
          <a:lstStyle>
            <a:lvl1pPr marL="0" indent="0">
              <a:lnSpc>
                <a:spcPct val="100000"/>
              </a:lnSpc>
              <a:spcBef>
                <a:spcPts val="0"/>
              </a:spcBef>
              <a:buNone/>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[Brochure subtitle or company tagline.]</a:t>
            </a:r>
          </a:p>
        </p:txBody>
      </p:sp>
    </p:spTree>
    <p:extLst>
      <p:ext uri="{BB962C8B-B14F-4D97-AF65-F5344CB8AC3E}">
        <p14:creationId xmlns:p14="http://schemas.microsoft.com/office/powerpoint/2010/main" val="67026507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nside">
    <p:spTree>
      <p:nvGrpSpPr>
        <p:cNvPr id="1" name=""/>
        <p:cNvGrpSpPr/>
        <p:nvPr/>
      </p:nvGrpSpPr>
      <p:grpSpPr>
        <a:xfrm>
          <a:off x="0" y="0"/>
          <a:ext cx="0" cy="0"/>
          <a:chOff x="0" y="0"/>
          <a:chExt cx="0" cy="0"/>
        </a:xfrm>
      </p:grpSpPr>
      <p:sp>
        <p:nvSpPr>
          <p:cNvPr id="27" name="Text Placeholder 25"/>
          <p:cNvSpPr>
            <a:spLocks noGrp="1"/>
          </p:cNvSpPr>
          <p:nvPr>
            <p:ph type="body" sz="quarter" idx="14" hasCustomPrompt="1"/>
          </p:nvPr>
        </p:nvSpPr>
        <p:spPr>
          <a:xfrm>
            <a:off x="457200" y="5151395"/>
            <a:ext cx="2428875" cy="248151"/>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Here are a couple of ideas…</a:t>
            </a:r>
          </a:p>
        </p:txBody>
      </p:sp>
      <p:sp>
        <p:nvSpPr>
          <p:cNvPr id="29" name="Text Placeholder 25"/>
          <p:cNvSpPr>
            <a:spLocks noGrp="1"/>
          </p:cNvSpPr>
          <p:nvPr>
            <p:ph type="body" sz="quarter" idx="16" hasCustomPrompt="1"/>
          </p:nvPr>
        </p:nvSpPr>
        <p:spPr>
          <a:xfrm>
            <a:off x="457200" y="4386248"/>
            <a:ext cx="2428875" cy="609271"/>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What do you include in a brochure?</a:t>
            </a:r>
          </a:p>
        </p:txBody>
      </p:sp>
      <p:sp>
        <p:nvSpPr>
          <p:cNvPr id="13" name="Picture Placeholder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en-US"/>
              <a:t>Drag picture to placeholder or click icon to add</a:t>
            </a:r>
          </a:p>
        </p:txBody>
      </p:sp>
      <p:sp>
        <p:nvSpPr>
          <p:cNvPr id="26" name="Text Placeholder 25"/>
          <p:cNvSpPr>
            <a:spLocks noGrp="1"/>
          </p:cNvSpPr>
          <p:nvPr>
            <p:ph type="body" sz="quarter" idx="13" hasCustomPrompt="1"/>
          </p:nvPr>
        </p:nvSpPr>
        <p:spPr>
          <a:xfrm>
            <a:off x="457199" y="5399546"/>
            <a:ext cx="2428875" cy="1915653"/>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This spot would be perfect for a mission statement. You might use the right side of the page to summarize how you stand out from the crowd and use the center for a brief success story.</a:t>
            </a:r>
            <a:br>
              <a:rPr lang="en-US" dirty="0"/>
            </a:br>
            <a:r>
              <a:rPr lang="en-US" dirty="0"/>
              <a:t>(And be sure to pick photos that show off what your company does best. Pictures should always dress to impress.)</a:t>
            </a:r>
          </a:p>
        </p:txBody>
      </p:sp>
      <p:sp>
        <p:nvSpPr>
          <p:cNvPr id="30" name="Text Placeholder 25"/>
          <p:cNvSpPr>
            <a:spLocks noGrp="1"/>
          </p:cNvSpPr>
          <p:nvPr>
            <p:ph type="body" sz="quarter" idx="17" hasCustomPrompt="1"/>
          </p:nvPr>
        </p:nvSpPr>
        <p:spPr>
          <a:xfrm>
            <a:off x="3813820" y="612648"/>
            <a:ext cx="2428875" cy="454152"/>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Think a document that looks this good has to be difficult to format?</a:t>
            </a:r>
          </a:p>
        </p:txBody>
      </p:sp>
      <p:sp>
        <p:nvSpPr>
          <p:cNvPr id="31" name="Text Placeholder 25"/>
          <p:cNvSpPr>
            <a:spLocks noGrp="1"/>
          </p:cNvSpPr>
          <p:nvPr>
            <p:ph type="body" sz="quarter" idx="18" hasCustomPrompt="1"/>
          </p:nvPr>
        </p:nvSpPr>
        <p:spPr>
          <a:xfrm>
            <a:off x="3813820" y="1066800"/>
            <a:ext cx="2428875" cy="68580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Think again! The placeholders in this brochure are formatted for you. Enter your own text with just a click.</a:t>
            </a:r>
          </a:p>
        </p:txBody>
      </p:sp>
      <p:sp>
        <p:nvSpPr>
          <p:cNvPr id="18" name="Text Placeholder 25"/>
          <p:cNvSpPr>
            <a:spLocks noGrp="1"/>
          </p:cNvSpPr>
          <p:nvPr>
            <p:ph type="body" sz="quarter" idx="23" hasCustomPrompt="1"/>
          </p:nvPr>
        </p:nvSpPr>
        <p:spPr>
          <a:xfrm>
            <a:off x="3813820" y="1994810"/>
            <a:ext cx="2428875" cy="1384504"/>
          </a:xfrm>
        </p:spPr>
        <p:txBody>
          <a:bodyPr anchor="ctr">
            <a:noAutofit/>
          </a:bodyPr>
          <a:lstStyle>
            <a:lvl1pPr marL="0" indent="0">
              <a:lnSpc>
                <a:spcPct val="130000"/>
              </a:lnSpc>
              <a:spcBef>
                <a:spcPts val="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“Don’t be shy! Show them how fabulous you are! This is a great spot for a glowing testimonial.”</a:t>
            </a:r>
          </a:p>
        </p:txBody>
      </p:sp>
      <p:sp>
        <p:nvSpPr>
          <p:cNvPr id="32" name="Text Placeholder 25"/>
          <p:cNvSpPr>
            <a:spLocks noGrp="1"/>
          </p:cNvSpPr>
          <p:nvPr>
            <p:ph type="body" sz="quarter" idx="19" hasCustomPrompt="1"/>
          </p:nvPr>
        </p:nvSpPr>
        <p:spPr>
          <a:xfrm>
            <a:off x="3813820" y="3865106"/>
            <a:ext cx="2428875" cy="22860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Get the exact results you want</a:t>
            </a:r>
          </a:p>
        </p:txBody>
      </p:sp>
      <p:sp>
        <p:nvSpPr>
          <p:cNvPr id="21" name="Text Placeholder 25"/>
          <p:cNvSpPr>
            <a:spLocks noGrp="1"/>
          </p:cNvSpPr>
          <p:nvPr>
            <p:ph type="body" sz="quarter" idx="24" hasCustomPrompt="1"/>
          </p:nvPr>
        </p:nvSpPr>
        <p:spPr>
          <a:xfrm>
            <a:off x="3813820" y="4106980"/>
            <a:ext cx="2428875" cy="844959"/>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To easily customize the look of this brochure, on the Design tab of the ribbon, check out the Themes, Colors, and Fonts galleries.</a:t>
            </a:r>
          </a:p>
        </p:txBody>
      </p:sp>
      <p:sp>
        <p:nvSpPr>
          <p:cNvPr id="22" name="Text Placeholder 25"/>
          <p:cNvSpPr>
            <a:spLocks noGrp="1"/>
          </p:cNvSpPr>
          <p:nvPr>
            <p:ph type="body" sz="quarter" idx="25" hasCustomPrompt="1"/>
          </p:nvPr>
        </p:nvSpPr>
        <p:spPr>
          <a:xfrm>
            <a:off x="3813820" y="5056716"/>
            <a:ext cx="2428875" cy="41234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Have company-branded colors or fonts?</a:t>
            </a:r>
          </a:p>
        </p:txBody>
      </p:sp>
      <p:sp>
        <p:nvSpPr>
          <p:cNvPr id="24" name="Text Placeholder 25"/>
          <p:cNvSpPr>
            <a:spLocks noGrp="1"/>
          </p:cNvSpPr>
          <p:nvPr>
            <p:ph type="body" sz="quarter" idx="26" hasCustomPrompt="1"/>
          </p:nvPr>
        </p:nvSpPr>
        <p:spPr>
          <a:xfrm>
            <a:off x="3813820" y="5494568"/>
            <a:ext cx="2428875" cy="771552"/>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No problem! The Themes, Colors, and Fonts galleries give you the option to add your own.</a:t>
            </a:r>
          </a:p>
        </p:txBody>
      </p:sp>
      <p:sp>
        <p:nvSpPr>
          <p:cNvPr id="12" name="Picture Placeholder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en-US"/>
              <a:t>Drag picture to placeholder or click icon to add</a:t>
            </a:r>
          </a:p>
        </p:txBody>
      </p:sp>
      <p:sp>
        <p:nvSpPr>
          <p:cNvPr id="28" name="Text Placeholder 25"/>
          <p:cNvSpPr>
            <a:spLocks noGrp="1"/>
          </p:cNvSpPr>
          <p:nvPr>
            <p:ph type="body" sz="quarter" idx="15" hasCustomPrompt="1"/>
          </p:nvPr>
        </p:nvSpPr>
        <p:spPr>
          <a:xfrm>
            <a:off x="7165975" y="2221894"/>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[Type a caption for your photo]</a:t>
            </a:r>
          </a:p>
        </p:txBody>
      </p:sp>
      <p:sp>
        <p:nvSpPr>
          <p:cNvPr id="25" name="Text Placeholder 25"/>
          <p:cNvSpPr>
            <a:spLocks noGrp="1"/>
          </p:cNvSpPr>
          <p:nvPr>
            <p:ph type="body" sz="quarter" idx="27" hasCustomPrompt="1"/>
          </p:nvPr>
        </p:nvSpPr>
        <p:spPr>
          <a:xfrm>
            <a:off x="7172325" y="2530613"/>
            <a:ext cx="2428875" cy="73303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Don’t forget to include some specifics about what you offer, and how you differ from the competition.</a:t>
            </a:r>
          </a:p>
        </p:txBody>
      </p:sp>
      <p:sp>
        <p:nvSpPr>
          <p:cNvPr id="35" name="Text Placeholder 25"/>
          <p:cNvSpPr>
            <a:spLocks noGrp="1"/>
          </p:cNvSpPr>
          <p:nvPr>
            <p:ph type="body" sz="quarter" idx="28" hasCustomPrompt="1"/>
          </p:nvPr>
        </p:nvSpPr>
        <p:spPr>
          <a:xfrm>
            <a:off x="7172325" y="3326958"/>
            <a:ext cx="2428875" cy="210899"/>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Our Products and Services</a:t>
            </a:r>
          </a:p>
        </p:txBody>
      </p:sp>
      <p:sp>
        <p:nvSpPr>
          <p:cNvPr id="36" name="Text Placeholder 25"/>
          <p:cNvSpPr>
            <a:spLocks noGrp="1"/>
          </p:cNvSpPr>
          <p:nvPr>
            <p:ph type="body" sz="quarter" idx="29" hasCustomPrompt="1"/>
          </p:nvPr>
        </p:nvSpPr>
        <p:spPr>
          <a:xfrm>
            <a:off x="7172325" y="3552470"/>
            <a:ext cx="2428875" cy="376273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You could include a bulleted list of products, services, or major benefits of working with your company. Or just summarize your finer points in a few concise paragraphs.</a:t>
            </a:r>
            <a:br>
              <a:rPr lang="en-US" dirty="0"/>
            </a:br>
            <a:r>
              <a:rPr lang="en-US" dirty="0"/>
              <a:t>We know you could go on for hours about how great your business is. (And we don’t blame you—you’re amazing!) Just remember that this is marketing—if you want to grab their attention, keep it brief, friendly, and readable.</a:t>
            </a:r>
          </a:p>
        </p:txBody>
      </p:sp>
    </p:spTree>
    <p:extLst>
      <p:ext uri="{BB962C8B-B14F-4D97-AF65-F5344CB8AC3E}">
        <p14:creationId xmlns:p14="http://schemas.microsoft.com/office/powerpoint/2010/main" val="159343743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72CD0-8AE2-403D-BC5A-E9768D13DA7F}"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272CD0-8AE2-403D-BC5A-E9768D13DA7F}"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272CD0-8AE2-403D-BC5A-E9768D13DA7F}"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72CD0-8AE2-403D-BC5A-E9768D13DA7F}"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272CD0-8AE2-403D-BC5A-E9768D13DA7F}"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72CD0-8AE2-403D-BC5A-E9768D13DA7F}"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5F272CD0-8AE2-403D-BC5A-E9768D13DA7F}"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5F272CD0-8AE2-403D-BC5A-E9768D13DA7F}"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45621-FB72-491B-A41E-B21F020BD9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en-US" smtClean="0"/>
              <a:t>9/10/2021</a:t>
            </a:fld>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en-US" smtClean="0"/>
              <a:t>‹#›</a:t>
            </a:fld>
            <a:endParaRPr lang="en-US"/>
          </a:p>
        </p:txBody>
      </p:sp>
    </p:spTree>
    <p:extLst>
      <p:ext uri="{BB962C8B-B14F-4D97-AF65-F5344CB8AC3E}">
        <p14:creationId xmlns:p14="http://schemas.microsoft.com/office/powerpoint/2010/main" val="5375816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9.tmp"/></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6" y="675396"/>
            <a:ext cx="10058400" cy="1229604"/>
          </a:xfrm>
          <a:prstGeom prst="rect">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4908013" y="3701534"/>
            <a:ext cx="242374" cy="369332"/>
          </a:xfrm>
          <a:prstGeom prst="rect">
            <a:avLst/>
          </a:prstGeom>
        </p:spPr>
        <p:txBody>
          <a:bodyPr wrap="none">
            <a:spAutoFit/>
          </a:bodyPr>
          <a:lstStyle/>
          <a:p>
            <a:r>
              <a:rPr lang="sk-SK" dirty="0">
                <a:solidFill>
                  <a:srgbClr val="000000"/>
                </a:solidFill>
                <a:latin typeface="Times" charset="0"/>
              </a:rPr>
              <a:t> </a:t>
            </a:r>
            <a:endParaRPr lang="en-US" dirty="0"/>
          </a:p>
        </p:txBody>
      </p:sp>
      <p:sp>
        <p:nvSpPr>
          <p:cNvPr id="11" name="TextBox 10"/>
          <p:cNvSpPr txBox="1"/>
          <p:nvPr/>
        </p:nvSpPr>
        <p:spPr>
          <a:xfrm>
            <a:off x="9516779" y="5099530"/>
            <a:ext cx="815877" cy="1477328"/>
          </a:xfrm>
          <a:prstGeom prst="rect">
            <a:avLst/>
          </a:prstGeom>
          <a:noFill/>
        </p:spPr>
        <p:txBody>
          <a:bodyPr wrap="square" rtlCol="0">
            <a:spAutoFit/>
          </a:bodyPr>
          <a:lstStyle/>
          <a:p>
            <a:endParaRPr lang="en-US" sz="7200" dirty="0">
              <a:solidFill>
                <a:srgbClr val="C44B1F"/>
              </a:solidFill>
              <a:latin typeface="American Typewriter" charset="0"/>
              <a:ea typeface="American Typewriter" charset="0"/>
              <a:cs typeface="American Typewriter" charset="0"/>
            </a:endParaRPr>
          </a:p>
          <a:p>
            <a:endParaRPr lang="en-US" dirty="0"/>
          </a:p>
        </p:txBody>
      </p:sp>
      <p:sp>
        <p:nvSpPr>
          <p:cNvPr id="29" name="Rectangle 28"/>
          <p:cNvSpPr/>
          <p:nvPr/>
        </p:nvSpPr>
        <p:spPr>
          <a:xfrm>
            <a:off x="3349114" y="7772"/>
            <a:ext cx="3355848" cy="7764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734" y="138339"/>
            <a:ext cx="3355848" cy="7782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0459829-41D3-42B9-9AB2-3D4786D0435E}"/>
              </a:ext>
            </a:extLst>
          </p:cNvPr>
          <p:cNvSpPr txBox="1"/>
          <p:nvPr/>
        </p:nvSpPr>
        <p:spPr>
          <a:xfrm>
            <a:off x="175108" y="1083520"/>
            <a:ext cx="10054076" cy="523220"/>
          </a:xfrm>
          <a:prstGeom prst="rect">
            <a:avLst/>
          </a:prstGeom>
          <a:noFill/>
        </p:spPr>
        <p:txBody>
          <a:bodyPr wrap="square">
            <a:spAutoFit/>
          </a:bodyPr>
          <a:lstStyle/>
          <a:p>
            <a:pPr algn="ctr"/>
            <a:r>
              <a:rPr lang="en-US" sz="2800" b="1" cap="small" dirty="0">
                <a:solidFill>
                  <a:schemeClr val="bg1"/>
                </a:solidFill>
                <a:effectLst>
                  <a:outerShdw blurRad="38100" dist="38100" dir="2700000" algn="tl">
                    <a:srgbClr val="000000">
                      <a:alpha val="43137"/>
                    </a:srgbClr>
                  </a:outerShdw>
                </a:effectLst>
                <a:latin typeface="Lucida Sans Unicode" panose="020B0602030504020204" pitchFamily="34" charset="0"/>
                <a:ea typeface="Times New Roman" panose="02020603050405020304" pitchFamily="18" charset="0"/>
                <a:cs typeface="Lucida Sans Unicode" panose="020B0602030504020204" pitchFamily="34" charset="0"/>
              </a:rPr>
              <a:t>Project CLIMB: </a:t>
            </a:r>
            <a:r>
              <a:rPr lang="en-US" sz="2800" b="1" u="sng" cap="small" dirty="0">
                <a:solidFill>
                  <a:schemeClr val="bg1"/>
                </a:solidFill>
                <a:effectLst>
                  <a:outerShdw blurRad="38100" dist="38100" dir="2700000" algn="tl">
                    <a:srgbClr val="000000">
                      <a:alpha val="43137"/>
                    </a:srgbClr>
                  </a:outerShdw>
                </a:effectLst>
                <a:latin typeface="Lucida Sans Unicode" panose="020B0602030504020204" pitchFamily="34" charset="0"/>
                <a:ea typeface="Times New Roman" panose="02020603050405020304" pitchFamily="18" charset="0"/>
                <a:cs typeface="Lucida Sans Unicode" panose="020B0602030504020204" pitchFamily="34" charset="0"/>
              </a:rPr>
              <a:t>C</a:t>
            </a:r>
            <a:r>
              <a:rPr lang="en-US" sz="2800" b="1" cap="small" dirty="0">
                <a:solidFill>
                  <a:schemeClr val="bg1"/>
                </a:solidFill>
                <a:effectLst>
                  <a:outerShdw blurRad="38100" dist="38100" dir="2700000" algn="tl">
                    <a:srgbClr val="000000">
                      <a:alpha val="43137"/>
                    </a:srgbClr>
                  </a:outerShdw>
                </a:effectLst>
                <a:latin typeface="Lucida Sans Unicode" panose="020B0602030504020204" pitchFamily="34" charset="0"/>
                <a:ea typeface="Times New Roman" panose="02020603050405020304" pitchFamily="18" charset="0"/>
                <a:cs typeface="Lucida Sans Unicode" panose="020B0602030504020204" pitchFamily="34" charset="0"/>
              </a:rPr>
              <a:t>apturing </a:t>
            </a:r>
            <a:r>
              <a:rPr lang="en-US" sz="2800" b="1" u="sng" cap="small" dirty="0">
                <a:solidFill>
                  <a:schemeClr val="bg1"/>
                </a:solidFill>
                <a:effectLst>
                  <a:outerShdw blurRad="38100" dist="38100" dir="2700000" algn="tl">
                    <a:srgbClr val="000000">
                      <a:alpha val="43137"/>
                    </a:srgbClr>
                  </a:outerShdw>
                </a:effectLst>
                <a:latin typeface="Lucida Sans Unicode" panose="020B0602030504020204" pitchFamily="34" charset="0"/>
                <a:ea typeface="Times New Roman" panose="02020603050405020304" pitchFamily="18" charset="0"/>
                <a:cs typeface="Lucida Sans Unicode" panose="020B0602030504020204" pitchFamily="34" charset="0"/>
              </a:rPr>
              <a:t>L</a:t>
            </a:r>
            <a:r>
              <a:rPr lang="en-US" sz="2800" b="1" cap="small" dirty="0">
                <a:solidFill>
                  <a:schemeClr val="bg1"/>
                </a:solidFill>
                <a:effectLst>
                  <a:outerShdw blurRad="38100" dist="38100" dir="2700000" algn="tl">
                    <a:srgbClr val="000000">
                      <a:alpha val="43137"/>
                    </a:srgbClr>
                  </a:outerShdw>
                </a:effectLst>
                <a:latin typeface="Lucida Sans Unicode" panose="020B0602030504020204" pitchFamily="34" charset="0"/>
                <a:ea typeface="Times New Roman" panose="02020603050405020304" pitchFamily="18" charset="0"/>
                <a:cs typeface="Lucida Sans Unicode" panose="020B0602030504020204" pitchFamily="34" charset="0"/>
              </a:rPr>
              <a:t>anguage </a:t>
            </a:r>
            <a:r>
              <a:rPr lang="en-US" sz="2800" b="1" u="sng" cap="small" dirty="0" err="1">
                <a:solidFill>
                  <a:schemeClr val="bg1"/>
                </a:solidFill>
                <a:effectLst>
                  <a:outerShdw blurRad="38100" dist="38100" dir="2700000" algn="tl">
                    <a:srgbClr val="000000">
                      <a:alpha val="43137"/>
                    </a:srgbClr>
                  </a:outerShdw>
                </a:effectLst>
                <a:latin typeface="Lucida Sans Unicode" panose="020B0602030504020204" pitchFamily="34" charset="0"/>
                <a:ea typeface="Times New Roman" panose="02020603050405020304" pitchFamily="18" charset="0"/>
                <a:cs typeface="Lucida Sans Unicode" panose="020B0602030504020204" pitchFamily="34" charset="0"/>
              </a:rPr>
              <a:t>IM</a:t>
            </a:r>
            <a:r>
              <a:rPr lang="en-US" sz="2800" b="1" cap="small" dirty="0" err="1">
                <a:solidFill>
                  <a:schemeClr val="bg1"/>
                </a:solidFill>
                <a:effectLst>
                  <a:outerShdw blurRad="38100" dist="38100" dir="2700000" algn="tl">
                    <a:srgbClr val="000000">
                      <a:alpha val="43137"/>
                    </a:srgbClr>
                  </a:outerShdw>
                </a:effectLst>
                <a:latin typeface="Lucida Sans Unicode" panose="020B0602030504020204" pitchFamily="34" charset="0"/>
                <a:ea typeface="Times New Roman" panose="02020603050405020304" pitchFamily="18" charset="0"/>
                <a:cs typeface="Lucida Sans Unicode" panose="020B0602030504020204" pitchFamily="34" charset="0"/>
              </a:rPr>
              <a:t>mersion</a:t>
            </a:r>
            <a:r>
              <a:rPr lang="en-US" sz="2800" b="1" cap="small" dirty="0">
                <a:solidFill>
                  <a:schemeClr val="bg1"/>
                </a:solidFill>
                <a:effectLst>
                  <a:outerShdw blurRad="38100" dist="38100" dir="2700000" algn="tl">
                    <a:srgbClr val="000000">
                      <a:alpha val="43137"/>
                    </a:srgbClr>
                  </a:outerShdw>
                </a:effectLst>
                <a:latin typeface="Lucida Sans Unicode" panose="020B0602030504020204" pitchFamily="34" charset="0"/>
                <a:ea typeface="Times New Roman" panose="02020603050405020304" pitchFamily="18" charset="0"/>
                <a:cs typeface="Lucida Sans Unicode" panose="020B0602030504020204" pitchFamily="34" charset="0"/>
              </a:rPr>
              <a:t> </a:t>
            </a:r>
            <a:r>
              <a:rPr lang="en-US" sz="2800" b="1" u="sng" cap="small" dirty="0">
                <a:solidFill>
                  <a:schemeClr val="bg1"/>
                </a:solidFill>
                <a:effectLst>
                  <a:outerShdw blurRad="38100" dist="38100" dir="2700000" algn="tl">
                    <a:srgbClr val="000000">
                      <a:alpha val="43137"/>
                    </a:srgbClr>
                  </a:outerShdw>
                </a:effectLst>
                <a:latin typeface="Lucida Sans Unicode" panose="020B0602030504020204" pitchFamily="34" charset="0"/>
                <a:ea typeface="Times New Roman" panose="02020603050405020304" pitchFamily="18" charset="0"/>
                <a:cs typeface="Lucida Sans Unicode" panose="020B0602030504020204" pitchFamily="34" charset="0"/>
              </a:rPr>
              <a:t>B</a:t>
            </a:r>
            <a:r>
              <a:rPr lang="en-US" sz="2800" b="1" cap="small" dirty="0">
                <a:solidFill>
                  <a:schemeClr val="bg1"/>
                </a:solidFill>
                <a:effectLst>
                  <a:outerShdw blurRad="38100" dist="38100" dir="2700000" algn="tl">
                    <a:srgbClr val="000000">
                      <a:alpha val="43137"/>
                    </a:srgbClr>
                  </a:outerShdw>
                </a:effectLst>
                <a:latin typeface="Lucida Sans Unicode" panose="020B0602030504020204" pitchFamily="34" charset="0"/>
                <a:ea typeface="Times New Roman" panose="02020603050405020304" pitchFamily="18" charset="0"/>
                <a:cs typeface="Lucida Sans Unicode" panose="020B0602030504020204" pitchFamily="34" charset="0"/>
              </a:rPr>
              <a:t>enefits</a:t>
            </a:r>
            <a:endParaRPr lang="en-US" sz="2800" cap="small" dirty="0">
              <a:solidFill>
                <a:schemeClr val="bg1"/>
              </a:solidFill>
              <a:effectLst>
                <a:outerShdw blurRad="38100" dist="38100" dir="2700000" algn="tl">
                  <a:srgbClr val="000000">
                    <a:alpha val="43137"/>
                  </a:srgbClr>
                </a:outerShdw>
              </a:effectLst>
              <a:latin typeface="Lucida Sans Unicode" panose="020B0602030504020204" pitchFamily="34" charset="0"/>
              <a:ea typeface="Times New Roman" panose="02020603050405020304" pitchFamily="18" charset="0"/>
              <a:cs typeface="Lucida Sans Unicode" panose="020B0602030504020204" pitchFamily="34" charset="0"/>
            </a:endParaRPr>
          </a:p>
        </p:txBody>
      </p:sp>
      <p:sp>
        <p:nvSpPr>
          <p:cNvPr id="38" name="TextBox 37"/>
          <p:cNvSpPr txBox="1"/>
          <p:nvPr/>
        </p:nvSpPr>
        <p:spPr>
          <a:xfrm>
            <a:off x="6477586" y="1418460"/>
            <a:ext cx="3536651" cy="800219"/>
          </a:xfrm>
          <a:prstGeom prst="rect">
            <a:avLst/>
          </a:prstGeom>
          <a:noFill/>
        </p:spPr>
        <p:txBody>
          <a:bodyPr wrap="square" rtlCol="0">
            <a:spAutoFit/>
          </a:bodyPr>
          <a:lstStyle/>
          <a:p>
            <a:pPr algn="ctr"/>
            <a:endParaRPr lang="en-US" sz="1400" dirty="0">
              <a:latin typeface="Arial" panose="020B0604020202020204" pitchFamily="34" charset="0"/>
              <a:ea typeface="Helvetica" charset="0"/>
              <a:cs typeface="Arial" panose="020B0604020202020204" pitchFamily="34" charset="0"/>
            </a:endParaRPr>
          </a:p>
          <a:p>
            <a:pPr algn="ctr"/>
            <a:endParaRPr lang="en-US" sz="1400" dirty="0">
              <a:latin typeface="Arial" panose="020B0604020202020204" pitchFamily="34" charset="0"/>
              <a:ea typeface="Helvetica" charset="0"/>
              <a:cs typeface="Arial" panose="020B0604020202020204" pitchFamily="34" charset="0"/>
            </a:endParaRPr>
          </a:p>
          <a:p>
            <a:endParaRPr lang="en-US" dirty="0"/>
          </a:p>
        </p:txBody>
      </p:sp>
      <p:pic>
        <p:nvPicPr>
          <p:cNvPr id="22" name="Picture 8" descr="How to teach MFL in primary schools | Tes News">
            <a:extLst>
              <a:ext uri="{FF2B5EF4-FFF2-40B4-BE49-F238E27FC236}">
                <a16:creationId xmlns:a16="http://schemas.microsoft.com/office/drawing/2014/main" id="{7600B7AC-0085-4149-93E7-719F6FDCAD7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636" t="3469" b="7287"/>
          <a:stretch/>
        </p:blipFill>
        <p:spPr bwMode="auto">
          <a:xfrm>
            <a:off x="5941883" y="2743200"/>
            <a:ext cx="3008000" cy="3111969"/>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6">
            <a:extLst>
              <a:ext uri="{FF2B5EF4-FFF2-40B4-BE49-F238E27FC236}">
                <a16:creationId xmlns:a16="http://schemas.microsoft.com/office/drawing/2014/main" id="{98125C13-39D3-4772-AACD-19DA5BDCA452}"/>
              </a:ext>
            </a:extLst>
          </p:cNvPr>
          <p:cNvSpPr txBox="1">
            <a:spLocks/>
          </p:cNvSpPr>
          <p:nvPr/>
        </p:nvSpPr>
        <p:spPr>
          <a:xfrm>
            <a:off x="1992828" y="2719655"/>
            <a:ext cx="3102240" cy="374968"/>
          </a:xfrm>
          <a:prstGeom prst="rect">
            <a:avLst/>
          </a:prstGeom>
        </p:spPr>
        <p:txBody>
          <a:bodyPr vert="horz" lIns="91440" tIns="45720" rIns="91440" bIns="45720" rtlCol="0">
            <a:noAutofit/>
          </a:bodyPr>
          <a:lstStyle>
            <a:lvl1pPr marL="0" indent="0" algn="l" defTabSz="754380" rtl="0" eaLnBrk="1" latinLnBrk="0" hangingPunct="1">
              <a:lnSpc>
                <a:spcPct val="90000"/>
              </a:lnSpc>
              <a:spcBef>
                <a:spcPts val="0"/>
              </a:spcBef>
              <a:buFont typeface="Arial"/>
              <a:buNone/>
              <a:defRPr sz="2000" b="1" kern="1200" baseline="0">
                <a:solidFill>
                  <a:schemeClr val="accent2">
                    <a:lumMod val="75000"/>
                  </a:schemeClr>
                </a:solidFill>
                <a:latin typeface="+mj-lt"/>
                <a:ea typeface="+mn-ea"/>
                <a:cs typeface="+mn-cs"/>
              </a:defRPr>
            </a:lvl1pPr>
            <a:lvl2pPr marL="0" indent="0" algn="l" defTabSz="754380" rtl="0" eaLnBrk="1" latinLnBrk="0" hangingPunct="1">
              <a:lnSpc>
                <a:spcPct val="100000"/>
              </a:lnSpc>
              <a:spcBef>
                <a:spcPts val="1000"/>
              </a:spcBef>
              <a:buFont typeface="Arial"/>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a:lstStyle>
          <a:p>
            <a:pPr algn="ctr"/>
            <a:r>
              <a:rPr lang="en-US" dirty="0">
                <a:solidFill>
                  <a:srgbClr val="C00000"/>
                </a:solidFill>
                <a:latin typeface="Helvetica" charset="0"/>
                <a:ea typeface="Helvetica" charset="0"/>
                <a:cs typeface="Helvetica" charset="0"/>
              </a:rPr>
              <a:t>What is Project CLIMB?</a:t>
            </a:r>
          </a:p>
        </p:txBody>
      </p:sp>
      <p:sp>
        <p:nvSpPr>
          <p:cNvPr id="24" name="Text Placeholder 3">
            <a:extLst>
              <a:ext uri="{FF2B5EF4-FFF2-40B4-BE49-F238E27FC236}">
                <a16:creationId xmlns:a16="http://schemas.microsoft.com/office/drawing/2014/main" id="{2D65B322-BD46-4D95-A98F-38078AA881F6}"/>
              </a:ext>
            </a:extLst>
          </p:cNvPr>
          <p:cNvSpPr txBox="1">
            <a:spLocks/>
          </p:cNvSpPr>
          <p:nvPr/>
        </p:nvSpPr>
        <p:spPr>
          <a:xfrm>
            <a:off x="1371600" y="3230822"/>
            <a:ext cx="4187633" cy="2702267"/>
          </a:xfrm>
          <a:prstGeom prst="rect">
            <a:avLst/>
          </a:prstGeom>
        </p:spPr>
        <p:txBody>
          <a:bodyPr vert="horz" lIns="91440" tIns="45720" rIns="91440" bIns="45720" rtlCol="0">
            <a:noAutofit/>
          </a:bodyPr>
          <a:lstStyle>
            <a:lvl1pPr marL="0" indent="0" algn="l" defTabSz="754380" rtl="0" eaLnBrk="1" latinLnBrk="0" hangingPunct="1">
              <a:lnSpc>
                <a:spcPct val="120000"/>
              </a:lnSpc>
              <a:spcBef>
                <a:spcPts val="0"/>
              </a:spcBef>
              <a:buFont typeface="Arial"/>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a:lstStyle>
          <a:p>
            <a:pPr algn="ctr">
              <a:lnSpc>
                <a:spcPct val="100000"/>
              </a:lnSpc>
            </a:pPr>
            <a:r>
              <a:rPr lang="en-US" sz="1400" dirty="0">
                <a:latin typeface="Arial" panose="020B0604020202020204" pitchFamily="34" charset="0"/>
                <a:ea typeface="Helvetica" charset="0"/>
                <a:cs typeface="Arial" panose="020B0604020202020204" pitchFamily="34" charset="0"/>
              </a:rPr>
              <a:t>Project CLIMB is a partnership between high-quality Dual Language Immersion schools and university researchers.</a:t>
            </a:r>
          </a:p>
          <a:p>
            <a:pPr algn="ctr">
              <a:lnSpc>
                <a:spcPct val="100000"/>
              </a:lnSpc>
            </a:pPr>
            <a:endParaRPr lang="en-US" sz="1400" dirty="0">
              <a:latin typeface="Arial" panose="020B0604020202020204" pitchFamily="34" charset="0"/>
              <a:ea typeface="Helvetica" charset="0"/>
              <a:cs typeface="Arial" panose="020B0604020202020204" pitchFamily="34" charset="0"/>
            </a:endParaRPr>
          </a:p>
          <a:p>
            <a:pPr algn="ctr">
              <a:lnSpc>
                <a:spcPct val="100000"/>
              </a:lnSpc>
            </a:pPr>
            <a:r>
              <a:rPr lang="en-US" sz="1400" dirty="0">
                <a:latin typeface="Arial" panose="020B0604020202020204" pitchFamily="34" charset="0"/>
                <a:ea typeface="Helvetica" charset="0"/>
                <a:cs typeface="Arial" panose="020B0604020202020204" pitchFamily="34" charset="0"/>
              </a:rPr>
              <a:t>The project’s major goal is to increase awareness and understanding of the </a:t>
            </a:r>
            <a:r>
              <a:rPr lang="en-US" sz="1400" b="1" dirty="0">
                <a:solidFill>
                  <a:srgbClr val="C00000"/>
                </a:solidFill>
                <a:latin typeface="Arial" panose="020B0604020202020204" pitchFamily="34" charset="0"/>
                <a:ea typeface="Helvetica" charset="0"/>
                <a:cs typeface="Arial" panose="020B0604020202020204" pitchFamily="34" charset="0"/>
              </a:rPr>
              <a:t>benefits of bilingualism </a:t>
            </a:r>
            <a:r>
              <a:rPr lang="en-US" sz="1400" dirty="0">
                <a:latin typeface="Arial" panose="020B0604020202020204" pitchFamily="34" charset="0"/>
                <a:ea typeface="Helvetica" charset="0"/>
                <a:cs typeface="Arial" panose="020B0604020202020204" pitchFamily="34" charset="0"/>
              </a:rPr>
              <a:t>for children’s brain development – </a:t>
            </a:r>
            <a:r>
              <a:rPr lang="en-US" sz="1400" dirty="0">
                <a:solidFill>
                  <a:srgbClr val="C00000"/>
                </a:solidFill>
                <a:latin typeface="Arial" panose="020B0604020202020204" pitchFamily="34" charset="0"/>
                <a:ea typeface="Helvetica" charset="0"/>
                <a:cs typeface="Arial" panose="020B0604020202020204" pitchFamily="34" charset="0"/>
              </a:rPr>
              <a:t>especially its impact on their executive function (EF) skills.</a:t>
            </a:r>
          </a:p>
          <a:p>
            <a:pPr algn="ctr">
              <a:lnSpc>
                <a:spcPct val="100000"/>
              </a:lnSpc>
            </a:pPr>
            <a:endParaRPr lang="en-US" sz="1400" dirty="0">
              <a:solidFill>
                <a:srgbClr val="C00000"/>
              </a:solidFill>
              <a:latin typeface="Arial" panose="020B0604020202020204" pitchFamily="34" charset="0"/>
              <a:ea typeface="Helvetica" charset="0"/>
              <a:cs typeface="Arial" panose="020B0604020202020204" pitchFamily="34" charset="0"/>
            </a:endParaRPr>
          </a:p>
          <a:p>
            <a:pPr algn="ctr">
              <a:lnSpc>
                <a:spcPct val="100000"/>
              </a:lnSpc>
            </a:pPr>
            <a:r>
              <a:rPr lang="en-US" sz="1400" dirty="0">
                <a:latin typeface="Arial" panose="020B0604020202020204" pitchFamily="34" charset="0"/>
                <a:ea typeface="Helvetica" charset="0"/>
                <a:cs typeface="Arial" panose="020B0604020202020204" pitchFamily="34" charset="0"/>
              </a:rPr>
              <a:t>Our team will also document the </a:t>
            </a:r>
            <a:r>
              <a:rPr lang="en-US" sz="1400" b="1" dirty="0">
                <a:solidFill>
                  <a:srgbClr val="C00000"/>
                </a:solidFill>
                <a:latin typeface="Arial" panose="020B0604020202020204" pitchFamily="34" charset="0"/>
                <a:ea typeface="Helvetica" charset="0"/>
                <a:cs typeface="Arial" panose="020B0604020202020204" pitchFamily="34" charset="0"/>
              </a:rPr>
              <a:t>key features of Language Immersion programs </a:t>
            </a:r>
            <a:r>
              <a:rPr lang="en-US" sz="1400" dirty="0">
                <a:latin typeface="Arial" panose="020B0604020202020204" pitchFamily="34" charset="0"/>
                <a:ea typeface="Helvetica" charset="0"/>
                <a:cs typeface="Arial" panose="020B0604020202020204" pitchFamily="34" charset="0"/>
              </a:rPr>
              <a:t>that spur executive function, and success in biliteracy.</a:t>
            </a:r>
            <a:endParaRPr lang="en-US" sz="1400" dirty="0"/>
          </a:p>
        </p:txBody>
      </p:sp>
      <p:pic>
        <p:nvPicPr>
          <p:cNvPr id="27" name="Picture 26">
            <a:extLst>
              <a:ext uri="{FF2B5EF4-FFF2-40B4-BE49-F238E27FC236}">
                <a16:creationId xmlns:a16="http://schemas.microsoft.com/office/drawing/2014/main" id="{E5B9BF2D-75C5-4341-9DD8-265053893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6753728"/>
            <a:ext cx="2050981" cy="777865"/>
          </a:xfrm>
          <a:prstGeom prst="rect">
            <a:avLst/>
          </a:prstGeom>
        </p:spPr>
      </p:pic>
      <p:pic>
        <p:nvPicPr>
          <p:cNvPr id="28" name="Picture 27">
            <a:extLst>
              <a:ext uri="{FF2B5EF4-FFF2-40B4-BE49-F238E27FC236}">
                <a16:creationId xmlns:a16="http://schemas.microsoft.com/office/drawing/2014/main" id="{7E9364BD-A40E-4A58-98F4-C9E7BA9391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6576858"/>
            <a:ext cx="1939483" cy="1010666"/>
          </a:xfrm>
          <a:prstGeom prst="rect">
            <a:avLst/>
          </a:prstGeom>
        </p:spPr>
      </p:pic>
      <p:pic>
        <p:nvPicPr>
          <p:cNvPr id="31" name="Picture 30" descr="New IES Logo">
            <a:extLst>
              <a:ext uri="{FF2B5EF4-FFF2-40B4-BE49-F238E27FC236}">
                <a16:creationId xmlns:a16="http://schemas.microsoft.com/office/drawing/2014/main" id="{6C95EA35-5FE8-4242-B602-7A2A4C8DB73A}"/>
              </a:ext>
            </a:extLst>
          </p:cNvPr>
          <p:cNvPicPr/>
          <p:nvPr/>
        </p:nvPicPr>
        <p:blipFill rotWithShape="1">
          <a:blip r:embed="rId5">
            <a:extLst>
              <a:ext uri="{28A0092B-C50C-407E-A947-70E740481C1C}">
                <a14:useLocalDpi xmlns:a14="http://schemas.microsoft.com/office/drawing/2010/main" val="0"/>
              </a:ext>
            </a:extLst>
          </a:blip>
          <a:srcRect l="11493" t="23400" r="10507" b="27100"/>
          <a:stretch/>
        </p:blipFill>
        <p:spPr bwMode="auto">
          <a:xfrm>
            <a:off x="3886200" y="6576858"/>
            <a:ext cx="2438400" cy="9655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4307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BDE39-7078-43F4-8B9D-0E55D70F70A9}"/>
              </a:ext>
            </a:extLst>
          </p:cNvPr>
          <p:cNvSpPr>
            <a:spLocks noGrp="1"/>
          </p:cNvSpPr>
          <p:nvPr>
            <p:ph type="title"/>
          </p:nvPr>
        </p:nvSpPr>
        <p:spPr>
          <a:xfrm>
            <a:off x="459138" y="729262"/>
            <a:ext cx="9249014" cy="844148"/>
          </a:xfrm>
          <a:solidFill>
            <a:srgbClr val="C00000"/>
          </a:solidFill>
        </p:spPr>
        <p:txBody>
          <a:bodyPr>
            <a:normAutofit/>
          </a:bodyPr>
          <a:lstStyle/>
          <a:p>
            <a:pPr algn="ct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Executive Function: </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Frog Matrices</a:t>
            </a:r>
            <a:endParaRPr lang="en-US" sz="2600" dirty="0">
              <a:solidFill>
                <a:schemeClr val="bg1"/>
              </a:solidFill>
            </a:endParaRPr>
          </a:p>
        </p:txBody>
      </p:sp>
      <p:pic>
        <p:nvPicPr>
          <p:cNvPr id="4" name="Picture 3">
            <a:extLst>
              <a:ext uri="{FF2B5EF4-FFF2-40B4-BE49-F238E27FC236}">
                <a16:creationId xmlns:a16="http://schemas.microsoft.com/office/drawing/2014/main" id="{B133D547-9F23-47A3-A8F7-28E1F558F69D}"/>
              </a:ext>
            </a:extLst>
          </p:cNvPr>
          <p:cNvPicPr>
            <a:picLocks noChangeAspect="1"/>
          </p:cNvPicPr>
          <p:nvPr/>
        </p:nvPicPr>
        <p:blipFill>
          <a:blip r:embed="rId3"/>
          <a:stretch>
            <a:fillRect/>
          </a:stretch>
        </p:blipFill>
        <p:spPr>
          <a:xfrm>
            <a:off x="2057400" y="2258908"/>
            <a:ext cx="6633428" cy="4980092"/>
          </a:xfrm>
          <a:prstGeom prst="rect">
            <a:avLst/>
          </a:prstGeom>
        </p:spPr>
      </p:pic>
      <p:pic>
        <p:nvPicPr>
          <p:cNvPr id="5" name="Picture 4" descr="Logo, company name&#10;&#10;Description automatically generated">
            <a:extLst>
              <a:ext uri="{FF2B5EF4-FFF2-40B4-BE49-F238E27FC236}">
                <a16:creationId xmlns:a16="http://schemas.microsoft.com/office/drawing/2014/main" id="{D58AEFA9-9E24-41D8-B520-6CAA5FFDF8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388705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BDE39-7078-43F4-8B9D-0E55D70F70A9}"/>
              </a:ext>
            </a:extLst>
          </p:cNvPr>
          <p:cNvSpPr>
            <a:spLocks noGrp="1"/>
          </p:cNvSpPr>
          <p:nvPr>
            <p:ph type="title"/>
          </p:nvPr>
        </p:nvSpPr>
        <p:spPr>
          <a:xfrm>
            <a:off x="459138" y="729262"/>
            <a:ext cx="9249014" cy="844148"/>
          </a:xfrm>
          <a:solidFill>
            <a:srgbClr val="C00000"/>
          </a:solidFill>
        </p:spPr>
        <p:txBody>
          <a:bodyPr>
            <a:normAutofit/>
          </a:bodyPr>
          <a:lstStyle/>
          <a:p>
            <a:pPr algn="ct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Executive Function: </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Frog Matrices (cont.)</a:t>
            </a:r>
            <a:endParaRPr lang="en-US" sz="2600" dirty="0">
              <a:solidFill>
                <a:schemeClr val="bg1"/>
              </a:solidFill>
            </a:endParaRPr>
          </a:p>
        </p:txBody>
      </p:sp>
      <p:pic>
        <p:nvPicPr>
          <p:cNvPr id="5" name="Picture 4">
            <a:extLst>
              <a:ext uri="{FF2B5EF4-FFF2-40B4-BE49-F238E27FC236}">
                <a16:creationId xmlns:a16="http://schemas.microsoft.com/office/drawing/2014/main" id="{B4F46BEF-BE42-406E-8366-015E4B248622}"/>
              </a:ext>
            </a:extLst>
          </p:cNvPr>
          <p:cNvPicPr>
            <a:picLocks noChangeAspect="1"/>
          </p:cNvPicPr>
          <p:nvPr/>
        </p:nvPicPr>
        <p:blipFill>
          <a:blip r:embed="rId3"/>
          <a:stretch>
            <a:fillRect/>
          </a:stretch>
        </p:blipFill>
        <p:spPr>
          <a:xfrm>
            <a:off x="1828800" y="2514600"/>
            <a:ext cx="6661176" cy="4419600"/>
          </a:xfrm>
          <a:prstGeom prst="rect">
            <a:avLst/>
          </a:prstGeom>
        </p:spPr>
      </p:pic>
      <p:pic>
        <p:nvPicPr>
          <p:cNvPr id="6" name="Picture 5" descr="Logo, company name&#10;&#10;Description automatically generated">
            <a:extLst>
              <a:ext uri="{FF2B5EF4-FFF2-40B4-BE49-F238E27FC236}">
                <a16:creationId xmlns:a16="http://schemas.microsoft.com/office/drawing/2014/main" id="{0176CEF8-8422-4A4D-930B-56B09DF1CB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197292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BDE39-7078-43F4-8B9D-0E55D70F70A9}"/>
              </a:ext>
            </a:extLst>
          </p:cNvPr>
          <p:cNvSpPr>
            <a:spLocks noGrp="1"/>
          </p:cNvSpPr>
          <p:nvPr>
            <p:ph type="title"/>
          </p:nvPr>
        </p:nvSpPr>
        <p:spPr>
          <a:xfrm>
            <a:off x="459138" y="729262"/>
            <a:ext cx="9249014" cy="844148"/>
          </a:xfrm>
          <a:solidFill>
            <a:srgbClr val="C00000"/>
          </a:solidFill>
        </p:spPr>
        <p:txBody>
          <a:bodyPr>
            <a:normAutofit/>
          </a:bodyPr>
          <a:lstStyle/>
          <a:p>
            <a:pPr algn="ct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Executive Function: </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Dog-Bone Trail-Making Task</a:t>
            </a:r>
            <a:endParaRPr lang="en-US" sz="2600" dirty="0">
              <a:solidFill>
                <a:schemeClr val="bg1"/>
              </a:solidFill>
            </a:endParaRPr>
          </a:p>
        </p:txBody>
      </p:sp>
      <p:pic>
        <p:nvPicPr>
          <p:cNvPr id="6" name="Picture 5" descr="Graphical user interface, application&#10;&#10;Description automatically generated">
            <a:extLst>
              <a:ext uri="{FF2B5EF4-FFF2-40B4-BE49-F238E27FC236}">
                <a16:creationId xmlns:a16="http://schemas.microsoft.com/office/drawing/2014/main" id="{10DF1E67-5071-4343-8CDA-4E2866438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348817"/>
            <a:ext cx="5972383" cy="2223183"/>
          </a:xfrm>
          <a:prstGeom prst="rect">
            <a:avLst/>
          </a:prstGeom>
        </p:spPr>
      </p:pic>
      <p:pic>
        <p:nvPicPr>
          <p:cNvPr id="4" name="Picture 3" descr="A picture containing calendar&#10;&#10;Description automatically generated">
            <a:extLst>
              <a:ext uri="{FF2B5EF4-FFF2-40B4-BE49-F238E27FC236}">
                <a16:creationId xmlns:a16="http://schemas.microsoft.com/office/drawing/2014/main" id="{5E911493-34D4-4C22-BD8C-5E1F12CEA547}"/>
              </a:ext>
            </a:extLst>
          </p:cNvPr>
          <p:cNvPicPr>
            <a:picLocks noChangeAspect="1"/>
          </p:cNvPicPr>
          <p:nvPr/>
        </p:nvPicPr>
        <p:blipFill rotWithShape="1">
          <a:blip r:embed="rId4">
            <a:extLst>
              <a:ext uri="{28A0092B-C50C-407E-A947-70E740481C1C}">
                <a14:useLocalDpi xmlns:a14="http://schemas.microsoft.com/office/drawing/2010/main" val="0"/>
              </a:ext>
            </a:extLst>
          </a:blip>
          <a:srcRect l="55303" t="63939" r="32576" b="22424"/>
          <a:stretch/>
        </p:blipFill>
        <p:spPr>
          <a:xfrm>
            <a:off x="3429000" y="4953001"/>
            <a:ext cx="3886200" cy="2362200"/>
          </a:xfrm>
          <a:prstGeom prst="rect">
            <a:avLst/>
          </a:prstGeom>
        </p:spPr>
      </p:pic>
      <p:pic>
        <p:nvPicPr>
          <p:cNvPr id="7" name="Picture 6" descr="Logo, company name&#10;&#10;Description automatically generated">
            <a:extLst>
              <a:ext uri="{FF2B5EF4-FFF2-40B4-BE49-F238E27FC236}">
                <a16:creationId xmlns:a16="http://schemas.microsoft.com/office/drawing/2014/main" id="{53D59FBB-63F9-43C2-A331-6DF4FE7F19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1665565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BC620-3500-44EA-BB84-B725EF506295}"/>
              </a:ext>
            </a:extLst>
          </p:cNvPr>
          <p:cNvSpPr>
            <a:spLocks noGrp="1"/>
          </p:cNvSpPr>
          <p:nvPr>
            <p:ph type="title"/>
          </p:nvPr>
        </p:nvSpPr>
        <p:spPr>
          <a:xfrm>
            <a:off x="459138" y="729262"/>
            <a:ext cx="9249014" cy="844148"/>
          </a:xfrm>
          <a:solidFill>
            <a:srgbClr val="C00000"/>
          </a:solidFill>
        </p:spPr>
        <p:txBody>
          <a:bodyPr>
            <a:normAutofit/>
          </a:bodyPr>
          <a:lstStyle/>
          <a:p>
            <a:pPr algn="ct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Executive Function: </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N-Back</a:t>
            </a:r>
            <a:endParaRPr lang="en-US" sz="2600" dirty="0">
              <a:solidFill>
                <a:schemeClr val="bg1"/>
              </a:solidFill>
            </a:endParaRPr>
          </a:p>
        </p:txBody>
      </p:sp>
      <p:pic>
        <p:nvPicPr>
          <p:cNvPr id="6" name="Picture 5">
            <a:extLst>
              <a:ext uri="{FF2B5EF4-FFF2-40B4-BE49-F238E27FC236}">
                <a16:creationId xmlns:a16="http://schemas.microsoft.com/office/drawing/2014/main" id="{6E4E88D8-14D1-4B17-B988-9B6398C7C534}"/>
              </a:ext>
            </a:extLst>
          </p:cNvPr>
          <p:cNvPicPr>
            <a:picLocks noChangeAspect="1"/>
          </p:cNvPicPr>
          <p:nvPr/>
        </p:nvPicPr>
        <p:blipFill>
          <a:blip r:embed="rId3"/>
          <a:stretch>
            <a:fillRect/>
          </a:stretch>
        </p:blipFill>
        <p:spPr>
          <a:xfrm>
            <a:off x="1889623" y="2335108"/>
            <a:ext cx="6279152" cy="4980092"/>
          </a:xfrm>
          <a:prstGeom prst="rect">
            <a:avLst/>
          </a:prstGeom>
        </p:spPr>
      </p:pic>
      <p:pic>
        <p:nvPicPr>
          <p:cNvPr id="5" name="Picture 4" descr="Logo, company name&#10;&#10;Description automatically generated">
            <a:extLst>
              <a:ext uri="{FF2B5EF4-FFF2-40B4-BE49-F238E27FC236}">
                <a16:creationId xmlns:a16="http://schemas.microsoft.com/office/drawing/2014/main" id="{327A51FD-75C6-40E1-B48A-39C49926CF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368196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BC620-3500-44EA-BB84-B725EF506295}"/>
              </a:ext>
            </a:extLst>
          </p:cNvPr>
          <p:cNvSpPr>
            <a:spLocks noGrp="1"/>
          </p:cNvSpPr>
          <p:nvPr>
            <p:ph type="title"/>
          </p:nvPr>
        </p:nvSpPr>
        <p:spPr>
          <a:xfrm>
            <a:off x="459138" y="729262"/>
            <a:ext cx="9249014" cy="844148"/>
          </a:xfrm>
          <a:solidFill>
            <a:srgbClr val="C00000"/>
          </a:solidFill>
        </p:spPr>
        <p:txBody>
          <a:bodyPr>
            <a:normAutofit fontScale="90000"/>
          </a:bodyPr>
          <a:lstStyle/>
          <a:p>
            <a:pPr algn="ct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Reading Comprehension: </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Woodcock Munoz Language Survey-III</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endParaRPr lang="en-US" sz="2600" dirty="0">
              <a:solidFill>
                <a:schemeClr val="bg1"/>
              </a:solidFill>
            </a:endParaRPr>
          </a:p>
        </p:txBody>
      </p:sp>
      <p:pic>
        <p:nvPicPr>
          <p:cNvPr id="10" name="Picture 9">
            <a:extLst>
              <a:ext uri="{FF2B5EF4-FFF2-40B4-BE49-F238E27FC236}">
                <a16:creationId xmlns:a16="http://schemas.microsoft.com/office/drawing/2014/main" id="{17CC85F0-E970-4A48-8DA8-67D972B7F010}"/>
              </a:ext>
            </a:extLst>
          </p:cNvPr>
          <p:cNvPicPr>
            <a:picLocks noChangeAspect="1"/>
          </p:cNvPicPr>
          <p:nvPr/>
        </p:nvPicPr>
        <p:blipFill>
          <a:blip r:embed="rId2"/>
          <a:stretch>
            <a:fillRect/>
          </a:stretch>
        </p:blipFill>
        <p:spPr>
          <a:xfrm>
            <a:off x="905152" y="2667000"/>
            <a:ext cx="3895448"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1956D4E2-B37E-4F8C-9F04-1202E0774F71}"/>
              </a:ext>
            </a:extLst>
          </p:cNvPr>
          <p:cNvPicPr>
            <a:picLocks noChangeAspect="1"/>
          </p:cNvPicPr>
          <p:nvPr/>
        </p:nvPicPr>
        <p:blipFill>
          <a:blip r:embed="rId3"/>
          <a:stretch>
            <a:fillRect/>
          </a:stretch>
        </p:blipFill>
        <p:spPr>
          <a:xfrm>
            <a:off x="5364615" y="2662321"/>
            <a:ext cx="3703185"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039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BC620-3500-44EA-BB84-B725EF506295}"/>
              </a:ext>
            </a:extLst>
          </p:cNvPr>
          <p:cNvSpPr>
            <a:spLocks noGrp="1"/>
          </p:cNvSpPr>
          <p:nvPr>
            <p:ph type="title"/>
          </p:nvPr>
        </p:nvSpPr>
        <p:spPr>
          <a:xfrm>
            <a:off x="459138" y="729262"/>
            <a:ext cx="9249014" cy="844148"/>
          </a:xfrm>
          <a:solidFill>
            <a:srgbClr val="C00000"/>
          </a:solidFill>
        </p:spPr>
        <p:txBody>
          <a:bodyPr>
            <a:normAutofit fontScale="90000"/>
          </a:bodyPr>
          <a:lstStyle/>
          <a:p>
            <a:pPr algn="ct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Expressive Vocabulary: </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Woodcock Munoz Language Survey-III</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endParaRPr lang="en-US" sz="2600" dirty="0">
              <a:solidFill>
                <a:schemeClr val="bg1"/>
              </a:solidFill>
            </a:endParaRPr>
          </a:p>
        </p:txBody>
      </p:sp>
      <p:pic>
        <p:nvPicPr>
          <p:cNvPr id="6" name="Picture 5" descr="Text&#10;&#10;Description automatically generated">
            <a:extLst>
              <a:ext uri="{FF2B5EF4-FFF2-40B4-BE49-F238E27FC236}">
                <a16:creationId xmlns:a16="http://schemas.microsoft.com/office/drawing/2014/main" id="{CBA28839-75E0-48E9-9432-EBD837E75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743200"/>
            <a:ext cx="5041256" cy="3305270"/>
          </a:xfrm>
          <a:prstGeom prst="rect">
            <a:avLst/>
          </a:prstGeom>
        </p:spPr>
      </p:pic>
    </p:spTree>
    <p:extLst>
      <p:ext uri="{BB962C8B-B14F-4D97-AF65-F5344CB8AC3E}">
        <p14:creationId xmlns:p14="http://schemas.microsoft.com/office/powerpoint/2010/main" val="417523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BC620-3500-44EA-BB84-B725EF506295}"/>
              </a:ext>
            </a:extLst>
          </p:cNvPr>
          <p:cNvSpPr>
            <a:spLocks noGrp="1"/>
          </p:cNvSpPr>
          <p:nvPr>
            <p:ph type="title"/>
          </p:nvPr>
        </p:nvSpPr>
        <p:spPr>
          <a:xfrm>
            <a:off x="459138" y="729262"/>
            <a:ext cx="9249014" cy="844148"/>
          </a:xfrm>
          <a:solidFill>
            <a:srgbClr val="C00000"/>
          </a:solidFill>
        </p:spPr>
        <p:txBody>
          <a:bodyPr>
            <a:normAutofit fontScale="90000"/>
          </a:bodyPr>
          <a:lstStyle/>
          <a:p>
            <a:pPr algn="ct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9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Observations: Select Questions</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endParaRPr lang="en-US" sz="2600" dirty="0">
              <a:solidFill>
                <a:schemeClr val="bg1"/>
              </a:solidFill>
            </a:endParaRPr>
          </a:p>
        </p:txBody>
      </p:sp>
      <p:sp>
        <p:nvSpPr>
          <p:cNvPr id="3" name="TextBox 2">
            <a:extLst>
              <a:ext uri="{FF2B5EF4-FFF2-40B4-BE49-F238E27FC236}">
                <a16:creationId xmlns:a16="http://schemas.microsoft.com/office/drawing/2014/main" id="{DEF9057B-5C3F-4DA2-BB6C-99DB62B8F71B}"/>
              </a:ext>
            </a:extLst>
          </p:cNvPr>
          <p:cNvSpPr txBox="1"/>
          <p:nvPr/>
        </p:nvSpPr>
        <p:spPr>
          <a:xfrm>
            <a:off x="1235544" y="2335173"/>
            <a:ext cx="7908455" cy="5478423"/>
          </a:xfrm>
          <a:prstGeom prst="rect">
            <a:avLst/>
          </a:prstGeom>
          <a:noFill/>
        </p:spPr>
        <p:txBody>
          <a:bodyPr wrap="square" rtlCol="0">
            <a:spAutoFit/>
          </a:bodyPr>
          <a:lstStyle/>
          <a:p>
            <a:pPr algn="l"/>
            <a:endParaRPr lang="en-US" sz="1600" b="0"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b="0" i="0" u="none" strike="noStrike" baseline="0" dirty="0">
                <a:solidFill>
                  <a:srgbClr val="000000"/>
                </a:solidFill>
                <a:latin typeface="Arial" panose="020B0604020202020204" pitchFamily="34" charset="0"/>
                <a:cs typeface="Arial" panose="020B0604020202020204" pitchFamily="34" charset="0"/>
              </a:rPr>
              <a:t>When delivering </a:t>
            </a:r>
            <a:r>
              <a:rPr lang="en-US" sz="1600" b="0" i="0" u="none" strike="noStrike" baseline="0" dirty="0" err="1">
                <a:solidFill>
                  <a:srgbClr val="000000"/>
                </a:solidFill>
                <a:latin typeface="Arial" panose="020B0604020202020204" pitchFamily="34" charset="0"/>
                <a:cs typeface="Arial" panose="020B0604020202020204" pitchFamily="34" charset="0"/>
              </a:rPr>
              <a:t>instruction,how</a:t>
            </a:r>
            <a:r>
              <a:rPr lang="en-US" sz="1600" b="0" i="0" u="none" strike="noStrike" baseline="0" dirty="0">
                <a:solidFill>
                  <a:srgbClr val="000000"/>
                </a:solidFill>
                <a:latin typeface="Arial" panose="020B0604020202020204" pitchFamily="34" charset="0"/>
                <a:cs typeface="Arial" panose="020B0604020202020204" pitchFamily="34" charset="0"/>
              </a:rPr>
              <a:t> do teachers take into consideration the varying needs of students with different language learner profiles (e.g., native speakers, second language learners, new arrivals, students who are already bilingual in English and the partner language)? 	</a:t>
            </a:r>
          </a:p>
          <a:p>
            <a:pPr marL="285750" indent="-285750">
              <a:buFont typeface="Wingdings" panose="05000000000000000000" pitchFamily="2" charset="2"/>
              <a:buChar char="Ø"/>
            </a:pPr>
            <a:endParaRPr lang="en-US" sz="160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b="0" i="0" u="none" strike="noStrike" baseline="0" dirty="0">
                <a:solidFill>
                  <a:srgbClr val="000000"/>
                </a:solidFill>
                <a:latin typeface="Arial" panose="020B0604020202020204" pitchFamily="34" charset="0"/>
                <a:cs typeface="Arial" panose="020B0604020202020204" pitchFamily="34" charset="0"/>
              </a:rPr>
              <a:t>Ho</a:t>
            </a:r>
            <a:r>
              <a:rPr lang="en-US" sz="1600" dirty="0">
                <a:solidFill>
                  <a:srgbClr val="000000"/>
                </a:solidFill>
                <a:latin typeface="Arial" panose="020B0604020202020204" pitchFamily="34" charset="0"/>
                <a:cs typeface="Arial" panose="020B0604020202020204" pitchFamily="34" charset="0"/>
              </a:rPr>
              <a:t>w d</a:t>
            </a:r>
            <a:r>
              <a:rPr lang="en-US" sz="1600" b="0" i="0" u="none" strike="noStrike" baseline="0" dirty="0">
                <a:solidFill>
                  <a:srgbClr val="000000"/>
                </a:solidFill>
                <a:latin typeface="Arial" panose="020B0604020202020204" pitchFamily="34" charset="0"/>
                <a:cs typeface="Arial" panose="020B0604020202020204" pitchFamily="34" charset="0"/>
              </a:rPr>
              <a:t>o teachers integrate language and content instruction? 	</a:t>
            </a:r>
          </a:p>
          <a:p>
            <a:pPr marL="285750" indent="-285750">
              <a:buFont typeface="Wingdings" panose="05000000000000000000" pitchFamily="2" charset="2"/>
              <a:buChar char="Ø"/>
            </a:pPr>
            <a:endParaRPr lang="en-US" sz="160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b="0" i="0" u="none" strike="noStrike" baseline="0" dirty="0">
                <a:solidFill>
                  <a:srgbClr val="000000"/>
                </a:solidFill>
                <a:latin typeface="Arial" panose="020B0604020202020204" pitchFamily="34" charset="0"/>
                <a:cs typeface="Arial" panose="020B0604020202020204" pitchFamily="34" charset="0"/>
              </a:rPr>
              <a:t>Does instruction in one language builds on concepts learned in the other language?</a:t>
            </a:r>
            <a:endParaRPr lang="en-US" sz="160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1600" b="0"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b="0" i="0" u="none" strike="noStrike" baseline="0" dirty="0">
                <a:solidFill>
                  <a:srgbClr val="000000"/>
                </a:solidFill>
                <a:latin typeface="Arial" panose="020B0604020202020204" pitchFamily="34" charset="0"/>
                <a:cs typeface="Arial" panose="020B0604020202020204" pitchFamily="34" charset="0"/>
              </a:rPr>
              <a:t>How does instruction leverage students’ bilingualism by strategically incorporating cross-linguistic strategies?	</a:t>
            </a:r>
          </a:p>
          <a:p>
            <a:pPr marL="285750" indent="-285750">
              <a:buFont typeface="Wingdings" panose="05000000000000000000" pitchFamily="2" charset="2"/>
              <a:buChar char="Ø"/>
            </a:pPr>
            <a:endParaRPr lang="en-US" sz="160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a:solidFill>
                  <a:srgbClr val="000000"/>
                </a:solidFill>
                <a:latin typeface="Arial" panose="020B0604020202020204" pitchFamily="34" charset="0"/>
                <a:cs typeface="Arial" panose="020B0604020202020204" pitchFamily="34" charset="0"/>
              </a:rPr>
              <a:t>D</a:t>
            </a:r>
            <a:r>
              <a:rPr lang="en-US" sz="1600" b="0" i="0" u="none" strike="noStrike" baseline="0" dirty="0">
                <a:solidFill>
                  <a:srgbClr val="000000"/>
                </a:solidFill>
                <a:latin typeface="Arial" panose="020B0604020202020204" pitchFamily="34" charset="0"/>
                <a:cs typeface="Arial" panose="020B0604020202020204" pitchFamily="34" charset="0"/>
              </a:rPr>
              <a:t>oes instruction promote an awareness of language variation?</a:t>
            </a:r>
            <a:r>
              <a:rPr lang="en-US" dirty="0">
                <a:solidFill>
                  <a:srgbClr val="000000"/>
                </a:solidFill>
                <a:latin typeface="Times New Roman" panose="02020603050405020304" pitchFamily="18" charset="0"/>
              </a:rPr>
              <a:t> If so, how?</a:t>
            </a:r>
          </a:p>
          <a:p>
            <a:pPr marL="285750" indent="-285750">
              <a:buFont typeface="Wingdings" panose="05000000000000000000" pitchFamily="2" charset="2"/>
              <a:buChar char="Ø"/>
            </a:pPr>
            <a:endParaRPr lang="en-US" sz="1800" b="0" i="0" u="none" strike="noStrike" baseline="0" dirty="0">
              <a:solidFill>
                <a:srgbClr val="000000"/>
              </a:solidFill>
              <a:latin typeface="Times New Roman" panose="02020603050405020304" pitchFamily="18" charset="0"/>
            </a:endParaRPr>
          </a:p>
          <a:p>
            <a:r>
              <a:rPr lang="en-US" i="1" dirty="0">
                <a:solidFill>
                  <a:srgbClr val="000000"/>
                </a:solidFill>
                <a:latin typeface="Arial" panose="020B0604020202020204" pitchFamily="34" charset="0"/>
                <a:cs typeface="Arial" panose="020B0604020202020204" pitchFamily="34" charset="0"/>
              </a:rPr>
              <a:t>Note: This set of observations will be informed by teacher input; they are not ‘assessing’ instruction, they seek to identify strong features of </a:t>
            </a:r>
            <a:r>
              <a:rPr lang="en-US" i="1" dirty="0" err="1">
                <a:solidFill>
                  <a:srgbClr val="000000"/>
                </a:solidFill>
                <a:latin typeface="Arial" panose="020B0604020202020204" pitchFamily="34" charset="0"/>
                <a:cs typeface="Arial" panose="020B0604020202020204" pitchFamily="34" charset="0"/>
              </a:rPr>
              <a:t>biliteracy</a:t>
            </a:r>
            <a:r>
              <a:rPr lang="en-US" i="1" dirty="0">
                <a:solidFill>
                  <a:srgbClr val="000000"/>
                </a:solidFill>
                <a:latin typeface="Arial" panose="020B0604020202020204" pitchFamily="34" charset="0"/>
                <a:cs typeface="Arial" panose="020B0604020202020204" pitchFamily="34" charset="0"/>
              </a:rPr>
              <a:t> and bilingual instruction. </a:t>
            </a:r>
            <a:endParaRPr lang="en-US" sz="1800" b="0" i="1" u="none" strike="noStrike" baseline="0" dirty="0">
              <a:solidFill>
                <a:srgbClr val="000000"/>
              </a:solidFill>
              <a:latin typeface="Arial" panose="020B0604020202020204" pitchFamily="34" charset="0"/>
              <a:cs typeface="Arial" panose="020B0604020202020204" pitchFamily="34" charset="0"/>
            </a:endParaRPr>
          </a:p>
          <a:p>
            <a:endParaRPr lang="en-US" sz="1800" b="0" i="0" u="none" strike="noStrike" baseline="0" dirty="0">
              <a:solidFill>
                <a:srgbClr val="000000"/>
              </a:solidFill>
              <a:latin typeface="Times New Roman" panose="02020603050405020304" pitchFamily="18" charset="0"/>
            </a:endParaRPr>
          </a:p>
          <a:p>
            <a:endParaRPr lang="en-US" dirty="0"/>
          </a:p>
        </p:txBody>
      </p:sp>
      <p:pic>
        <p:nvPicPr>
          <p:cNvPr id="5" name="Picture 4" descr="Logo, company name&#10;&#10;Description automatically generated">
            <a:extLst>
              <a:ext uri="{FF2B5EF4-FFF2-40B4-BE49-F238E27FC236}">
                <a16:creationId xmlns:a16="http://schemas.microsoft.com/office/drawing/2014/main" id="{9BC750F5-5C74-43A9-99F6-0D8B9A57FF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37576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BC620-3500-44EA-BB84-B725EF506295}"/>
              </a:ext>
            </a:extLst>
          </p:cNvPr>
          <p:cNvSpPr>
            <a:spLocks noGrp="1"/>
          </p:cNvSpPr>
          <p:nvPr>
            <p:ph type="title"/>
          </p:nvPr>
        </p:nvSpPr>
        <p:spPr>
          <a:xfrm>
            <a:off x="459138" y="729262"/>
            <a:ext cx="9249014" cy="844148"/>
          </a:xfrm>
          <a:solidFill>
            <a:srgbClr val="C00000"/>
          </a:solidFill>
        </p:spPr>
        <p:txBody>
          <a:bodyPr>
            <a:normAutofit/>
          </a:bodyPr>
          <a:lstStyle/>
          <a:p>
            <a:pPr algn="ct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Parent Questionnaire: </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Example Items </a:t>
            </a:r>
            <a:endParaRPr lang="en-US" sz="2600" dirty="0">
              <a:solidFill>
                <a:schemeClr val="bg1"/>
              </a:solidFill>
            </a:endParaRPr>
          </a:p>
        </p:txBody>
      </p:sp>
      <p:pic>
        <p:nvPicPr>
          <p:cNvPr id="4" name="Picture 3">
            <a:extLst>
              <a:ext uri="{FF2B5EF4-FFF2-40B4-BE49-F238E27FC236}">
                <a16:creationId xmlns:a16="http://schemas.microsoft.com/office/drawing/2014/main" id="{3CF5EF8C-A1A5-4CFF-81FE-1DA0E8B9D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467754"/>
            <a:ext cx="9348351" cy="526943"/>
          </a:xfrm>
          <a:prstGeom prst="rect">
            <a:avLst/>
          </a:prstGeom>
        </p:spPr>
      </p:pic>
      <p:pic>
        <p:nvPicPr>
          <p:cNvPr id="7" name="Picture 6" descr="Table, Excel&#10;&#10;Description automatically generated">
            <a:extLst>
              <a:ext uri="{FF2B5EF4-FFF2-40B4-BE49-F238E27FC236}">
                <a16:creationId xmlns:a16="http://schemas.microsoft.com/office/drawing/2014/main" id="{8A709699-65B5-4AF8-98A1-07AD163F4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895600"/>
            <a:ext cx="9411778" cy="2590800"/>
          </a:xfrm>
          <a:prstGeom prst="rect">
            <a:avLst/>
          </a:prstGeom>
        </p:spPr>
      </p:pic>
      <p:pic>
        <p:nvPicPr>
          <p:cNvPr id="6" name="Picture 5" descr="Logo, company name&#10;&#10;Description automatically generated">
            <a:extLst>
              <a:ext uri="{FF2B5EF4-FFF2-40B4-BE49-F238E27FC236}">
                <a16:creationId xmlns:a16="http://schemas.microsoft.com/office/drawing/2014/main" id="{E1F8FE47-1B7A-436C-ACE4-37A75FF4A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340702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BC620-3500-44EA-BB84-B725EF506295}"/>
              </a:ext>
            </a:extLst>
          </p:cNvPr>
          <p:cNvSpPr>
            <a:spLocks noGrp="1"/>
          </p:cNvSpPr>
          <p:nvPr>
            <p:ph type="title"/>
          </p:nvPr>
        </p:nvSpPr>
        <p:spPr>
          <a:xfrm>
            <a:off x="459138" y="729262"/>
            <a:ext cx="9249014" cy="844148"/>
          </a:xfrm>
          <a:solidFill>
            <a:srgbClr val="FFC000"/>
          </a:solidFill>
        </p:spPr>
        <p:txBody>
          <a:bodyPr>
            <a:normAutofit fontScale="90000"/>
          </a:bodyPr>
          <a:lstStyle/>
          <a:p>
            <a:pPr algn="ct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9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Questions? Thank you!</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endParaRPr lang="en-US" sz="2600" dirty="0">
              <a:solidFill>
                <a:schemeClr val="bg1"/>
              </a:solidFill>
            </a:endParaRPr>
          </a:p>
        </p:txBody>
      </p:sp>
      <p:pic>
        <p:nvPicPr>
          <p:cNvPr id="6" name="Picture 5">
            <a:extLst>
              <a:ext uri="{FF2B5EF4-FFF2-40B4-BE49-F238E27FC236}">
                <a16:creationId xmlns:a16="http://schemas.microsoft.com/office/drawing/2014/main" id="{41A04391-2266-4D49-9358-ECEAF6EBFE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577" y="2559689"/>
            <a:ext cx="3124201" cy="2343151"/>
          </a:xfrm>
          <a:prstGeom prst="rect">
            <a:avLst/>
          </a:prstGeom>
        </p:spPr>
      </p:pic>
      <p:sp>
        <p:nvSpPr>
          <p:cNvPr id="7" name="Text Placeholder 24">
            <a:extLst>
              <a:ext uri="{FF2B5EF4-FFF2-40B4-BE49-F238E27FC236}">
                <a16:creationId xmlns:a16="http://schemas.microsoft.com/office/drawing/2014/main" id="{13BABDA7-741B-4C8E-82B9-5BD6B3FF691A}"/>
              </a:ext>
            </a:extLst>
          </p:cNvPr>
          <p:cNvSpPr txBox="1">
            <a:spLocks/>
          </p:cNvSpPr>
          <p:nvPr/>
        </p:nvSpPr>
        <p:spPr>
          <a:xfrm>
            <a:off x="5491844" y="5374449"/>
            <a:ext cx="2885450" cy="416751"/>
          </a:xfrm>
          <a:prstGeom prst="rect">
            <a:avLst/>
          </a:prstGeom>
        </p:spPr>
        <p:txBody>
          <a:bodyPr/>
          <a:lstStyle>
            <a:lvl1pPr marL="188595" indent="-188595" algn="l" defTabSz="754380" rtl="0" eaLnBrk="1" latinLnBrk="0" hangingPunct="1">
              <a:lnSpc>
                <a:spcPct val="90000"/>
              </a:lnSpc>
              <a:spcBef>
                <a:spcPts val="825"/>
              </a:spcBef>
              <a:buFont typeface="Arial"/>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a:lstStyle>
          <a:p>
            <a:pPr marL="0" indent="0" algn="ctr">
              <a:buNone/>
            </a:pPr>
            <a:r>
              <a:rPr lang="en-US" sz="2000" b="1" dirty="0">
                <a:solidFill>
                  <a:srgbClr val="C00000"/>
                </a:solidFill>
                <a:latin typeface="Helvetica" charset="0"/>
                <a:ea typeface="Helvetica" charset="0"/>
                <a:cs typeface="Helvetica" charset="0"/>
              </a:rPr>
              <a:t>For More Information</a:t>
            </a:r>
          </a:p>
        </p:txBody>
      </p:sp>
      <p:sp>
        <p:nvSpPr>
          <p:cNvPr id="8" name="TextBox 7">
            <a:extLst>
              <a:ext uri="{FF2B5EF4-FFF2-40B4-BE49-F238E27FC236}">
                <a16:creationId xmlns:a16="http://schemas.microsoft.com/office/drawing/2014/main" id="{B7076F5B-34B7-47E0-9635-A563F8837BB3}"/>
              </a:ext>
            </a:extLst>
          </p:cNvPr>
          <p:cNvSpPr txBox="1"/>
          <p:nvPr/>
        </p:nvSpPr>
        <p:spPr>
          <a:xfrm>
            <a:off x="5372469" y="5763986"/>
            <a:ext cx="3124200" cy="1523494"/>
          </a:xfrm>
          <a:prstGeom prst="rect">
            <a:avLst/>
          </a:prstGeom>
          <a:noFill/>
        </p:spPr>
        <p:txBody>
          <a:bodyPr wrap="square" rtlCol="0">
            <a:spAutoFit/>
          </a:bodyPr>
          <a:lstStyle/>
          <a:p>
            <a:pPr algn="ctr"/>
            <a:r>
              <a:rPr lang="en-US" sz="1600" b="1" dirty="0">
                <a:latin typeface="Arial" panose="020B0604020202020204" pitchFamily="34" charset="0"/>
                <a:ea typeface="Helvetica" charset="0"/>
                <a:cs typeface="Arial" panose="020B0604020202020204" pitchFamily="34" charset="0"/>
              </a:rPr>
              <a:t>Ana </a:t>
            </a:r>
            <a:r>
              <a:rPr lang="en-US" sz="1600" b="1" dirty="0" err="1">
                <a:latin typeface="Arial" panose="020B0604020202020204" pitchFamily="34" charset="0"/>
                <a:ea typeface="Helvetica" charset="0"/>
                <a:cs typeface="Arial" panose="020B0604020202020204" pitchFamily="34" charset="0"/>
              </a:rPr>
              <a:t>Taboada</a:t>
            </a:r>
            <a:r>
              <a:rPr lang="en-US" sz="1600" b="1" dirty="0">
                <a:latin typeface="Arial" panose="020B0604020202020204" pitchFamily="34" charset="0"/>
                <a:ea typeface="Helvetica" charset="0"/>
                <a:cs typeface="Arial" panose="020B0604020202020204" pitchFamily="34" charset="0"/>
              </a:rPr>
              <a:t> Barber, Ph.D.</a:t>
            </a:r>
          </a:p>
          <a:p>
            <a:pPr algn="ctr">
              <a:lnSpc>
                <a:spcPct val="150000"/>
              </a:lnSpc>
            </a:pPr>
            <a:r>
              <a:rPr lang="en-US" sz="1400" dirty="0">
                <a:latin typeface="Arial" panose="020B0604020202020204" pitchFamily="34" charset="0"/>
                <a:cs typeface="Arial" panose="020B0604020202020204" pitchFamily="34" charset="0"/>
              </a:rPr>
              <a:t>ataboada@umd.edu</a:t>
            </a:r>
            <a:endParaRPr lang="en-US" sz="1400" dirty="0">
              <a:latin typeface="Arial" panose="020B0604020202020204" pitchFamily="34" charset="0"/>
              <a:ea typeface="Helvetica" charset="0"/>
              <a:cs typeface="Arial" panose="020B0604020202020204" pitchFamily="34" charset="0"/>
            </a:endParaRPr>
          </a:p>
          <a:p>
            <a:pPr algn="ctr"/>
            <a:r>
              <a:rPr lang="en-US" sz="1400" dirty="0">
                <a:latin typeface="Arial" panose="020B0604020202020204" pitchFamily="34" charset="0"/>
                <a:ea typeface="Helvetica" charset="0"/>
                <a:cs typeface="Arial" panose="020B0604020202020204" pitchFamily="34" charset="0"/>
              </a:rPr>
              <a:t>(301) 405-6482</a:t>
            </a:r>
          </a:p>
          <a:p>
            <a:pPr algn="ctr"/>
            <a:r>
              <a:rPr lang="en-US" sz="1400" dirty="0">
                <a:latin typeface="Arial" panose="020B0604020202020204" pitchFamily="34" charset="0"/>
                <a:ea typeface="Helvetica" charset="0"/>
                <a:cs typeface="Arial" panose="020B0604020202020204" pitchFamily="34" charset="0"/>
              </a:rPr>
              <a:t>Department of Counseling, Higher Education, and Special Education</a:t>
            </a:r>
          </a:p>
          <a:p>
            <a:pPr algn="ctr"/>
            <a:r>
              <a:rPr lang="en-US" sz="1400" dirty="0">
                <a:latin typeface="Arial" panose="020B0604020202020204" pitchFamily="34" charset="0"/>
                <a:ea typeface="Helvetica" charset="0"/>
                <a:cs typeface="Arial" panose="020B0604020202020204" pitchFamily="34" charset="0"/>
              </a:rPr>
              <a:t>University of Maryland, College Park</a:t>
            </a:r>
          </a:p>
        </p:txBody>
      </p:sp>
      <p:pic>
        <p:nvPicPr>
          <p:cNvPr id="9" name="Picture 8" descr="Two people sitting at a table&#10;&#10;Description automatically generated with medium confidence">
            <a:extLst>
              <a:ext uri="{FF2B5EF4-FFF2-40B4-BE49-F238E27FC236}">
                <a16:creationId xmlns:a16="http://schemas.microsoft.com/office/drawing/2014/main" id="{23E4EB7E-5A3F-456D-AC20-B476B513D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3892" y="2362200"/>
            <a:ext cx="2895279" cy="3581400"/>
          </a:xfrm>
          <a:prstGeom prst="rect">
            <a:avLst/>
          </a:prstGeom>
        </p:spPr>
      </p:pic>
      <p:pic>
        <p:nvPicPr>
          <p:cNvPr id="10" name="Picture 9" descr="Logo, company name&#10;&#10;Description automatically generated">
            <a:extLst>
              <a:ext uri="{FF2B5EF4-FFF2-40B4-BE49-F238E27FC236}">
                <a16:creationId xmlns:a16="http://schemas.microsoft.com/office/drawing/2014/main" id="{2EDFB0C6-0B6E-423A-9CFB-911D6DBC44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42975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BDE39-7078-43F4-8B9D-0E55D70F70A9}"/>
              </a:ext>
            </a:extLst>
          </p:cNvPr>
          <p:cNvSpPr>
            <a:spLocks noGrp="1"/>
          </p:cNvSpPr>
          <p:nvPr>
            <p:ph type="title"/>
          </p:nvPr>
        </p:nvSpPr>
        <p:spPr>
          <a:xfrm>
            <a:off x="457200" y="729262"/>
            <a:ext cx="9249014" cy="844148"/>
          </a:xfrm>
          <a:solidFill>
            <a:schemeClr val="accent4"/>
          </a:solidFill>
        </p:spPr>
        <p:txBody>
          <a:bodyPr>
            <a:normAutofit/>
          </a:bodyPr>
          <a:lstStyle/>
          <a:p>
            <a:pPr algn="ct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Who We Are</a:t>
            </a:r>
            <a:endParaRPr lang="en-US" sz="2600" dirty="0">
              <a:solidFill>
                <a:schemeClr val="bg1"/>
              </a:solidFill>
            </a:endParaRPr>
          </a:p>
        </p:txBody>
      </p:sp>
      <p:pic>
        <p:nvPicPr>
          <p:cNvPr id="5" name="Picture 4" descr="https://blog.umd.edu/diversereaderslab/files/2020/10/taboada_barbara_headshot.jpg">
            <a:extLst>
              <a:ext uri="{FF2B5EF4-FFF2-40B4-BE49-F238E27FC236}">
                <a16:creationId xmlns:a16="http://schemas.microsoft.com/office/drawing/2014/main" id="{B6D35E6A-1F57-484A-878B-F5365E44761F}"/>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209760"/>
            <a:ext cx="1039355" cy="1078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cpb-us-e1.wpmucdn.com/blog.umd.edu/dist/f/767/files/2020/10/Kelly_Cartwright.jpg">
            <a:extLst>
              <a:ext uri="{FF2B5EF4-FFF2-40B4-BE49-F238E27FC236}">
                <a16:creationId xmlns:a16="http://schemas.microsoft.com/office/drawing/2014/main" id="{92313C11-8355-47B4-A9C4-476C64AD16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4778" y="2209800"/>
            <a:ext cx="1037447" cy="10789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regory HANCOCK | Professor and Distinguished Scholar-Teacher; Director of  Measurement, Statistics and Evaluation | Doctor of Philosophy | University  of Maryland, College Park, MD | UMD, UMCP, University of Maryland College  Park |">
            <a:extLst>
              <a:ext uri="{FF2B5EF4-FFF2-40B4-BE49-F238E27FC236}">
                <a16:creationId xmlns:a16="http://schemas.microsoft.com/office/drawing/2014/main" id="{F644D3D0-7BEF-4FE3-89AC-27E9E11AAA8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954" y="4038600"/>
            <a:ext cx="1037446" cy="10789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erson smiling for the camera&#10;&#10;Description automatically generated with medium confidence">
            <a:extLst>
              <a:ext uri="{FF2B5EF4-FFF2-40B4-BE49-F238E27FC236}">
                <a16:creationId xmlns:a16="http://schemas.microsoft.com/office/drawing/2014/main" id="{CFD7932B-D603-4ADC-9890-C2B3C87DAEE4}"/>
              </a:ext>
            </a:extLst>
          </p:cNvPr>
          <p:cNvPicPr>
            <a:picLocks noChangeAspect="1"/>
          </p:cNvPicPr>
          <p:nvPr/>
        </p:nvPicPr>
        <p:blipFill rotWithShape="1">
          <a:blip r:embed="rId6">
            <a:extLst>
              <a:ext uri="{28A0092B-C50C-407E-A947-70E740481C1C}">
                <a14:useLocalDpi xmlns:a14="http://schemas.microsoft.com/office/drawing/2010/main" val="0"/>
              </a:ext>
            </a:extLst>
          </a:blip>
          <a:srcRect t="6857" b="12892"/>
          <a:stretch/>
        </p:blipFill>
        <p:spPr>
          <a:xfrm>
            <a:off x="5486400" y="4038600"/>
            <a:ext cx="1037446" cy="1078992"/>
          </a:xfrm>
          <a:prstGeom prst="rect">
            <a:avLst/>
          </a:prstGeom>
        </p:spPr>
      </p:pic>
      <p:sp>
        <p:nvSpPr>
          <p:cNvPr id="16" name="Rectangle 15">
            <a:extLst>
              <a:ext uri="{FF2B5EF4-FFF2-40B4-BE49-F238E27FC236}">
                <a16:creationId xmlns:a16="http://schemas.microsoft.com/office/drawing/2014/main" id="{8BF1B6DB-EC1F-4991-B232-6A6B1160C858}"/>
              </a:ext>
            </a:extLst>
          </p:cNvPr>
          <p:cNvSpPr/>
          <p:nvPr/>
        </p:nvSpPr>
        <p:spPr>
          <a:xfrm>
            <a:off x="2590800" y="3353724"/>
            <a:ext cx="2362200" cy="461665"/>
          </a:xfrm>
          <a:prstGeom prst="rect">
            <a:avLst/>
          </a:prstGeom>
        </p:spPr>
        <p:txBody>
          <a:bodyPr wrap="square">
            <a:spAutoFit/>
          </a:bodyPr>
          <a:lstStyle/>
          <a:p>
            <a:pPr algn="ctr"/>
            <a:r>
              <a:rPr lang="en-US" sz="1200" dirty="0">
                <a:latin typeface="Arial" panose="020B0604020202020204" pitchFamily="34" charset="0"/>
                <a:ea typeface="Helvetica" charset="0"/>
                <a:cs typeface="Arial" panose="020B0604020202020204" pitchFamily="34" charset="0"/>
              </a:rPr>
              <a:t>Ana Taboada Barber, Ph.D.</a:t>
            </a:r>
          </a:p>
          <a:p>
            <a:pPr algn="ctr"/>
            <a:r>
              <a:rPr lang="en-US" sz="1200" dirty="0">
                <a:latin typeface="Arial" panose="020B0604020202020204" pitchFamily="34" charset="0"/>
                <a:ea typeface="Helvetica Light" charset="0"/>
                <a:cs typeface="Arial" panose="020B0604020202020204" pitchFamily="34" charset="0"/>
              </a:rPr>
              <a:t>University of Maryland</a:t>
            </a:r>
            <a:endParaRPr lang="en-US" sz="1200" dirty="0">
              <a:latin typeface="Arial" panose="020B0604020202020204" pitchFamily="34" charset="0"/>
              <a:ea typeface="Helvetica" charset="0"/>
              <a:cs typeface="Arial" panose="020B0604020202020204" pitchFamily="34" charset="0"/>
            </a:endParaRPr>
          </a:p>
        </p:txBody>
      </p:sp>
      <p:sp>
        <p:nvSpPr>
          <p:cNvPr id="17" name="Rectangle 16">
            <a:extLst>
              <a:ext uri="{FF2B5EF4-FFF2-40B4-BE49-F238E27FC236}">
                <a16:creationId xmlns:a16="http://schemas.microsoft.com/office/drawing/2014/main" id="{59358326-15F1-4F36-BCFC-DD954A2DF76C}"/>
              </a:ext>
            </a:extLst>
          </p:cNvPr>
          <p:cNvSpPr/>
          <p:nvPr/>
        </p:nvSpPr>
        <p:spPr>
          <a:xfrm>
            <a:off x="4800600" y="3351405"/>
            <a:ext cx="2362200" cy="461665"/>
          </a:xfrm>
          <a:prstGeom prst="rect">
            <a:avLst/>
          </a:prstGeom>
        </p:spPr>
        <p:txBody>
          <a:bodyPr wrap="square">
            <a:spAutoFit/>
          </a:bodyPr>
          <a:lstStyle/>
          <a:p>
            <a:pPr algn="ctr"/>
            <a:r>
              <a:rPr lang="en-US" sz="1200" dirty="0">
                <a:latin typeface="Arial" panose="020B0604020202020204" pitchFamily="34" charset="0"/>
                <a:ea typeface="Helvetica" charset="0"/>
                <a:cs typeface="Arial" panose="020B0604020202020204" pitchFamily="34" charset="0"/>
              </a:rPr>
              <a:t>Kelly B. Cartwright, Ph.D.</a:t>
            </a:r>
          </a:p>
          <a:p>
            <a:pPr algn="ctr"/>
            <a:r>
              <a:rPr lang="en-US" sz="1200" dirty="0">
                <a:latin typeface="Arial" panose="020B0604020202020204" pitchFamily="34" charset="0"/>
                <a:ea typeface="Helvetica Light" charset="0"/>
                <a:cs typeface="Arial" panose="020B0604020202020204" pitchFamily="34" charset="0"/>
              </a:rPr>
              <a:t>Christopher Newport University</a:t>
            </a:r>
            <a:endParaRPr lang="en-US" sz="1200" dirty="0">
              <a:latin typeface="Arial" panose="020B0604020202020204" pitchFamily="34" charset="0"/>
              <a:ea typeface="Helvetica" charset="0"/>
              <a:cs typeface="Arial" panose="020B0604020202020204" pitchFamily="34" charset="0"/>
            </a:endParaRPr>
          </a:p>
        </p:txBody>
      </p:sp>
      <p:sp>
        <p:nvSpPr>
          <p:cNvPr id="18" name="Rectangle 17">
            <a:extLst>
              <a:ext uri="{FF2B5EF4-FFF2-40B4-BE49-F238E27FC236}">
                <a16:creationId xmlns:a16="http://schemas.microsoft.com/office/drawing/2014/main" id="{F30F7086-7691-49CA-A954-BE981F9FB292}"/>
              </a:ext>
            </a:extLst>
          </p:cNvPr>
          <p:cNvSpPr/>
          <p:nvPr/>
        </p:nvSpPr>
        <p:spPr>
          <a:xfrm>
            <a:off x="2590800" y="5257800"/>
            <a:ext cx="2362200" cy="461665"/>
          </a:xfrm>
          <a:prstGeom prst="rect">
            <a:avLst/>
          </a:prstGeom>
        </p:spPr>
        <p:txBody>
          <a:bodyPr wrap="square">
            <a:spAutoFit/>
          </a:bodyPr>
          <a:lstStyle/>
          <a:p>
            <a:pPr algn="ctr"/>
            <a:r>
              <a:rPr lang="en-US" sz="1200" dirty="0">
                <a:latin typeface="Arial" panose="020B0604020202020204" pitchFamily="34" charset="0"/>
                <a:ea typeface="Helvetica" charset="0"/>
                <a:cs typeface="Arial" panose="020B0604020202020204" pitchFamily="34" charset="0"/>
              </a:rPr>
              <a:t>Gregory R. Hancock, Ph.D.</a:t>
            </a:r>
          </a:p>
          <a:p>
            <a:pPr algn="ctr"/>
            <a:r>
              <a:rPr lang="en-US" sz="1200" dirty="0">
                <a:latin typeface="Arial" panose="020B0604020202020204" pitchFamily="34" charset="0"/>
                <a:ea typeface="Helvetica Light" charset="0"/>
                <a:cs typeface="Arial" panose="020B0604020202020204" pitchFamily="34" charset="0"/>
              </a:rPr>
              <a:t>University of Maryland</a:t>
            </a:r>
            <a:endParaRPr lang="en-US" sz="1200" dirty="0">
              <a:latin typeface="Arial" panose="020B0604020202020204" pitchFamily="34" charset="0"/>
              <a:ea typeface="Helvetica" charset="0"/>
              <a:cs typeface="Arial" panose="020B0604020202020204" pitchFamily="34" charset="0"/>
            </a:endParaRPr>
          </a:p>
        </p:txBody>
      </p:sp>
      <p:sp>
        <p:nvSpPr>
          <p:cNvPr id="19" name="Rectangle 18">
            <a:extLst>
              <a:ext uri="{FF2B5EF4-FFF2-40B4-BE49-F238E27FC236}">
                <a16:creationId xmlns:a16="http://schemas.microsoft.com/office/drawing/2014/main" id="{70853546-CD45-4E24-B39F-6CCC9460C9B7}"/>
              </a:ext>
            </a:extLst>
          </p:cNvPr>
          <p:cNvSpPr/>
          <p:nvPr/>
        </p:nvSpPr>
        <p:spPr>
          <a:xfrm>
            <a:off x="4800600" y="5267806"/>
            <a:ext cx="2362200" cy="461665"/>
          </a:xfrm>
          <a:prstGeom prst="rect">
            <a:avLst/>
          </a:prstGeom>
        </p:spPr>
        <p:txBody>
          <a:bodyPr wrap="square">
            <a:spAutoFit/>
          </a:bodyPr>
          <a:lstStyle/>
          <a:p>
            <a:pPr algn="ctr"/>
            <a:r>
              <a:rPr lang="en-US" sz="1200" dirty="0">
                <a:latin typeface="Arial" panose="020B0604020202020204" pitchFamily="34" charset="0"/>
                <a:ea typeface="Helvetica" charset="0"/>
                <a:cs typeface="Arial" panose="020B0604020202020204" pitchFamily="34" charset="0"/>
              </a:rPr>
              <a:t>Susan Lutz </a:t>
            </a:r>
            <a:r>
              <a:rPr lang="en-US" sz="1200" dirty="0" err="1">
                <a:latin typeface="Arial" panose="020B0604020202020204" pitchFamily="34" charset="0"/>
                <a:ea typeface="Helvetica" charset="0"/>
                <a:cs typeface="Arial" panose="020B0604020202020204" pitchFamily="34" charset="0"/>
              </a:rPr>
              <a:t>Klauda</a:t>
            </a:r>
            <a:r>
              <a:rPr lang="en-US" sz="1200" dirty="0">
                <a:latin typeface="Arial" panose="020B0604020202020204" pitchFamily="34" charset="0"/>
                <a:ea typeface="Helvetica" charset="0"/>
                <a:cs typeface="Arial" panose="020B0604020202020204" pitchFamily="34" charset="0"/>
              </a:rPr>
              <a:t>, Ph.D.</a:t>
            </a:r>
          </a:p>
          <a:p>
            <a:pPr algn="ctr"/>
            <a:r>
              <a:rPr lang="en-US" sz="1200" dirty="0">
                <a:latin typeface="Arial" panose="020B0604020202020204" pitchFamily="34" charset="0"/>
                <a:ea typeface="Helvetica Light" charset="0"/>
                <a:cs typeface="Arial" panose="020B0604020202020204" pitchFamily="34" charset="0"/>
              </a:rPr>
              <a:t>University of Maryland</a:t>
            </a:r>
            <a:endParaRPr lang="en-US" sz="1200" dirty="0">
              <a:latin typeface="Arial" panose="020B0604020202020204" pitchFamily="34" charset="0"/>
              <a:ea typeface="Helvetica" charset="0"/>
              <a:cs typeface="Arial" panose="020B0604020202020204" pitchFamily="34" charset="0"/>
            </a:endParaRPr>
          </a:p>
        </p:txBody>
      </p:sp>
      <p:pic>
        <p:nvPicPr>
          <p:cNvPr id="21" name="Picture 20" descr="A person smiling for the camera&#10;&#10;Description automatically generated with low confidence">
            <a:extLst>
              <a:ext uri="{FF2B5EF4-FFF2-40B4-BE49-F238E27FC236}">
                <a16:creationId xmlns:a16="http://schemas.microsoft.com/office/drawing/2014/main" id="{2AE76EBD-1A83-4D55-BB17-2CB62CA4EB77}"/>
              </a:ext>
            </a:extLst>
          </p:cNvPr>
          <p:cNvPicPr>
            <a:picLocks noChangeAspect="1"/>
          </p:cNvPicPr>
          <p:nvPr/>
        </p:nvPicPr>
        <p:blipFill rotWithShape="1">
          <a:blip r:embed="rId7">
            <a:extLst>
              <a:ext uri="{28A0092B-C50C-407E-A947-70E740481C1C}">
                <a14:useLocalDpi xmlns:a14="http://schemas.microsoft.com/office/drawing/2010/main" val="0"/>
              </a:ext>
            </a:extLst>
          </a:blip>
          <a:srcRect t="8487" r="9775" b="29581"/>
          <a:stretch/>
        </p:blipFill>
        <p:spPr>
          <a:xfrm>
            <a:off x="3338379" y="5859713"/>
            <a:ext cx="1037447" cy="1078953"/>
          </a:xfrm>
          <a:prstGeom prst="rect">
            <a:avLst/>
          </a:prstGeom>
        </p:spPr>
      </p:pic>
      <p:sp>
        <p:nvSpPr>
          <p:cNvPr id="22" name="Rectangle 21">
            <a:extLst>
              <a:ext uri="{FF2B5EF4-FFF2-40B4-BE49-F238E27FC236}">
                <a16:creationId xmlns:a16="http://schemas.microsoft.com/office/drawing/2014/main" id="{A25466FA-B564-402A-9184-CDBAED7DBFB0}"/>
              </a:ext>
            </a:extLst>
          </p:cNvPr>
          <p:cNvSpPr/>
          <p:nvPr/>
        </p:nvSpPr>
        <p:spPr>
          <a:xfrm>
            <a:off x="2590800" y="7043138"/>
            <a:ext cx="2362200" cy="461665"/>
          </a:xfrm>
          <a:prstGeom prst="rect">
            <a:avLst/>
          </a:prstGeom>
        </p:spPr>
        <p:txBody>
          <a:bodyPr wrap="square">
            <a:spAutoFit/>
          </a:bodyPr>
          <a:lstStyle/>
          <a:p>
            <a:pPr algn="ctr"/>
            <a:r>
              <a:rPr lang="en-US" sz="1200" dirty="0">
                <a:latin typeface="Arial" panose="020B0604020202020204" pitchFamily="34" charset="0"/>
                <a:ea typeface="Helvetica" charset="0"/>
                <a:cs typeface="Arial" panose="020B0604020202020204" pitchFamily="34" charset="0"/>
              </a:rPr>
              <a:t>Ellen Bialystok, Ph.D.</a:t>
            </a:r>
          </a:p>
          <a:p>
            <a:pPr algn="ctr"/>
            <a:r>
              <a:rPr lang="en-US" sz="1200" dirty="0">
                <a:latin typeface="Arial" panose="020B0604020202020204" pitchFamily="34" charset="0"/>
                <a:ea typeface="Helvetica" charset="0"/>
                <a:cs typeface="Arial" panose="020B0604020202020204" pitchFamily="34" charset="0"/>
              </a:rPr>
              <a:t>York University</a:t>
            </a:r>
          </a:p>
        </p:txBody>
      </p:sp>
      <p:pic>
        <p:nvPicPr>
          <p:cNvPr id="26" name="Picture 25" descr="A person wearing glasses&#10;&#10;Description automatically generated with low confidence">
            <a:extLst>
              <a:ext uri="{FF2B5EF4-FFF2-40B4-BE49-F238E27FC236}">
                <a16:creationId xmlns:a16="http://schemas.microsoft.com/office/drawing/2014/main" id="{2BB2178E-7FCD-4BB5-B787-E182E13A33D8}"/>
              </a:ext>
            </a:extLst>
          </p:cNvPr>
          <p:cNvPicPr>
            <a:picLocks noChangeAspect="1"/>
          </p:cNvPicPr>
          <p:nvPr/>
        </p:nvPicPr>
        <p:blipFill rotWithShape="1">
          <a:blip r:embed="rId8">
            <a:extLst>
              <a:ext uri="{28A0092B-C50C-407E-A947-70E740481C1C}">
                <a14:useLocalDpi xmlns:a14="http://schemas.microsoft.com/office/drawing/2010/main" val="0"/>
              </a:ext>
            </a:extLst>
          </a:blip>
          <a:srcRect l="8237" b="4570"/>
          <a:stretch/>
        </p:blipFill>
        <p:spPr>
          <a:xfrm>
            <a:off x="5479074" y="5847902"/>
            <a:ext cx="1048853" cy="1090764"/>
          </a:xfrm>
          <a:prstGeom prst="rect">
            <a:avLst/>
          </a:prstGeom>
        </p:spPr>
      </p:pic>
      <p:sp>
        <p:nvSpPr>
          <p:cNvPr id="27" name="Rectangle 26">
            <a:extLst>
              <a:ext uri="{FF2B5EF4-FFF2-40B4-BE49-F238E27FC236}">
                <a16:creationId xmlns:a16="http://schemas.microsoft.com/office/drawing/2014/main" id="{786A85B7-432A-492E-A1C6-C1C5B7EEBE9E}"/>
              </a:ext>
            </a:extLst>
          </p:cNvPr>
          <p:cNvSpPr/>
          <p:nvPr/>
        </p:nvSpPr>
        <p:spPr>
          <a:xfrm>
            <a:off x="4855045" y="7028564"/>
            <a:ext cx="2362200" cy="461665"/>
          </a:xfrm>
          <a:prstGeom prst="rect">
            <a:avLst/>
          </a:prstGeom>
        </p:spPr>
        <p:txBody>
          <a:bodyPr wrap="square">
            <a:spAutoFit/>
          </a:bodyPr>
          <a:lstStyle/>
          <a:p>
            <a:pPr algn="ctr"/>
            <a:r>
              <a:rPr lang="en-US" sz="1200" dirty="0">
                <a:latin typeface="Arial" panose="020B0604020202020204" pitchFamily="34" charset="0"/>
                <a:ea typeface="Helvetica" charset="0"/>
                <a:cs typeface="Arial" panose="020B0604020202020204" pitchFamily="34" charset="0"/>
              </a:rPr>
              <a:t>Gigi </a:t>
            </a:r>
            <a:r>
              <a:rPr lang="en-US" sz="1200" dirty="0" err="1">
                <a:latin typeface="Arial" panose="020B0604020202020204" pitchFamily="34" charset="0"/>
                <a:ea typeface="Helvetica" charset="0"/>
                <a:cs typeface="Arial" panose="020B0604020202020204" pitchFamily="34" charset="0"/>
              </a:rPr>
              <a:t>Luk</a:t>
            </a:r>
            <a:r>
              <a:rPr lang="en-US" sz="1200" dirty="0">
                <a:latin typeface="Arial" panose="020B0604020202020204" pitchFamily="34" charset="0"/>
                <a:ea typeface="Helvetica" charset="0"/>
                <a:cs typeface="Arial" panose="020B0604020202020204" pitchFamily="34" charset="0"/>
              </a:rPr>
              <a:t>, Ph.D.</a:t>
            </a:r>
          </a:p>
          <a:p>
            <a:pPr algn="ctr"/>
            <a:r>
              <a:rPr lang="en-US" sz="1200" dirty="0">
                <a:latin typeface="Arial" panose="020B0604020202020204" pitchFamily="34" charset="0"/>
                <a:ea typeface="Helvetica" charset="0"/>
                <a:cs typeface="Arial" panose="020B0604020202020204" pitchFamily="34" charset="0"/>
              </a:rPr>
              <a:t>McGill University</a:t>
            </a:r>
          </a:p>
        </p:txBody>
      </p:sp>
      <p:pic>
        <p:nvPicPr>
          <p:cNvPr id="29" name="Picture 28" descr="Logo, company name&#10;&#10;Description automatically generated">
            <a:extLst>
              <a:ext uri="{FF2B5EF4-FFF2-40B4-BE49-F238E27FC236}">
                <a16:creationId xmlns:a16="http://schemas.microsoft.com/office/drawing/2014/main" id="{BD2A0F89-94CB-4A0B-A8FD-DC57808737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320248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62631" y="1295400"/>
            <a:ext cx="4274820" cy="4931516"/>
          </a:xfrm>
        </p:spPr>
        <p:txBody>
          <a:bodyPr>
            <a:normAutofit/>
          </a:bodyPr>
          <a:lstStyle/>
          <a:p>
            <a:pPr marL="0" lvl="0" indent="0" algn="ctr" defTabSz="914400" eaLnBrk="0" fontAlgn="base" hangingPunct="0">
              <a:lnSpc>
                <a:spcPct val="100000"/>
              </a:lnSpc>
              <a:spcBef>
                <a:spcPct val="0"/>
              </a:spcBef>
              <a:spcAft>
                <a:spcPct val="0"/>
              </a:spcAft>
              <a:buNone/>
            </a:pPr>
            <a:r>
              <a:rPr lang="en-US" altLang="en-US" sz="2000" b="1" i="1" dirty="0">
                <a:solidFill>
                  <a:srgbClr val="C00000"/>
                </a:solidFill>
                <a:latin typeface="Helvetica" panose="020B0604020202020204" pitchFamily="34" charset="0"/>
                <a:ea typeface="Calibri" panose="020F0502020204030204" pitchFamily="34" charset="0"/>
                <a:cs typeface="Helvetica" panose="020B0604020202020204" pitchFamily="34" charset="0"/>
              </a:rPr>
              <a:t>Executive Function Skills Foster </a:t>
            </a:r>
          </a:p>
          <a:p>
            <a:pPr marL="0" lvl="0" indent="0" algn="ctr" defTabSz="914400" eaLnBrk="0" fontAlgn="base" hangingPunct="0">
              <a:lnSpc>
                <a:spcPct val="100000"/>
              </a:lnSpc>
              <a:spcBef>
                <a:spcPct val="0"/>
              </a:spcBef>
              <a:spcAft>
                <a:spcPct val="0"/>
              </a:spcAft>
              <a:buNone/>
            </a:pPr>
            <a:r>
              <a:rPr lang="en-US" altLang="en-US" sz="2000" b="1" i="1" dirty="0">
                <a:solidFill>
                  <a:srgbClr val="C00000"/>
                </a:solidFill>
                <a:latin typeface="Helvetica" panose="020B0604020202020204" pitchFamily="34" charset="0"/>
                <a:ea typeface="Calibri" panose="020F0502020204030204" pitchFamily="34" charset="0"/>
                <a:cs typeface="Helvetica" panose="020B0604020202020204" pitchFamily="34" charset="0"/>
              </a:rPr>
              <a:t>Academic Success</a:t>
            </a:r>
            <a:endParaRPr lang="en-US" altLang="en-US" sz="2000" b="1" i="1" dirty="0">
              <a:solidFill>
                <a:srgbClr val="C00000"/>
              </a:solidFill>
              <a:latin typeface="Helvetica" panose="020B0604020202020204" pitchFamily="34" charset="0"/>
              <a:cs typeface="Helvetica" panose="020B0604020202020204" pitchFamily="34" charset="0"/>
            </a:endParaRPr>
          </a:p>
          <a:p>
            <a:pPr marL="0" lvl="0" indent="0" algn="ctr" defTabSz="914400" eaLnBrk="0" fontAlgn="base" hangingPunct="0">
              <a:lnSpc>
                <a:spcPct val="100000"/>
              </a:lnSpc>
              <a:spcBef>
                <a:spcPct val="0"/>
              </a:spcBef>
              <a:spcAft>
                <a:spcPct val="0"/>
              </a:spcAft>
              <a:buNone/>
            </a:pPr>
            <a:endParaRPr lang="en-US" sz="2000" dirty="0">
              <a:latin typeface="Arial" panose="020B0604020202020204" pitchFamily="34" charset="0"/>
              <a:cs typeface="Arial" panose="020B0604020202020204" pitchFamily="34" charset="0"/>
            </a:endParaRPr>
          </a:p>
          <a:p>
            <a:pPr marL="0" lvl="0" indent="0" algn="ctr" defTabSz="914400" eaLnBrk="0" fontAlgn="base" hangingPunct="0">
              <a:lnSpc>
                <a:spcPct val="100000"/>
              </a:lnSpc>
              <a:spcBef>
                <a:spcPct val="0"/>
              </a:spcBef>
              <a:spcAft>
                <a:spcPct val="0"/>
              </a:spcAft>
              <a:buNone/>
            </a:pPr>
            <a:r>
              <a:rPr lang="en-US" sz="1400" dirty="0">
                <a:latin typeface="Arial" panose="020B0604020202020204" pitchFamily="34" charset="0"/>
                <a:cs typeface="Arial" panose="020B0604020202020204" pitchFamily="34" charset="0"/>
              </a:rPr>
              <a:t>According to teachers, EFs are the greatest enabler of classroom success.</a:t>
            </a:r>
          </a:p>
          <a:p>
            <a:pPr marL="0" lvl="0" indent="0" defTabSz="914400" eaLnBrk="0" fontAlgn="base" hangingPunct="0">
              <a:lnSpc>
                <a:spcPct val="100000"/>
              </a:lnSpc>
              <a:spcBef>
                <a:spcPct val="0"/>
              </a:spcBef>
              <a:spcAft>
                <a:spcPct val="0"/>
              </a:spcAft>
            </a:pPr>
            <a:endParaRPr lang="en-US" sz="1400" dirty="0">
              <a:latin typeface="Arial" panose="020B0604020202020204" pitchFamily="34" charset="0"/>
              <a:cs typeface="Arial" panose="020B0604020202020204" pitchFamily="34" charset="0"/>
            </a:endParaRPr>
          </a:p>
          <a:p>
            <a:pPr marL="0" lvl="0" indent="0" algn="ctr" defTabSz="914400" eaLnBrk="0" fontAlgn="base" hangingPunct="0">
              <a:lnSpc>
                <a:spcPct val="100000"/>
              </a:lnSpc>
              <a:spcBef>
                <a:spcPct val="0"/>
              </a:spcBef>
              <a:spcAft>
                <a:spcPct val="0"/>
              </a:spcAft>
              <a:buNone/>
            </a:pPr>
            <a:r>
              <a:rPr lang="en-US" sz="1400" dirty="0">
                <a:latin typeface="Arial" panose="020B0604020202020204" pitchFamily="34" charset="0"/>
                <a:cs typeface="Arial" panose="020B0604020202020204" pitchFamily="34" charset="0"/>
              </a:rPr>
              <a:t>Attention skills, the capacity to hold information in working memory, and the ability to inhibit impulses are all key predictors of literacy and math achievement from Grades K-5.</a:t>
            </a:r>
          </a:p>
          <a:p>
            <a:pPr marL="0" lvl="0" indent="0" defTabSz="914400" eaLnBrk="0" fontAlgn="base" hangingPunct="0">
              <a:lnSpc>
                <a:spcPct val="100000"/>
              </a:lnSpc>
              <a:spcBef>
                <a:spcPct val="0"/>
              </a:spcBef>
              <a:spcAft>
                <a:spcPct val="0"/>
              </a:spcAft>
              <a:buNone/>
            </a:pPr>
            <a:endParaRPr lang="en-US" sz="1400" dirty="0">
              <a:latin typeface="Arial" panose="020B0604020202020204" pitchFamily="34" charset="0"/>
              <a:cs typeface="Arial" panose="020B0604020202020204" pitchFamily="34" charset="0"/>
            </a:endParaRPr>
          </a:p>
          <a:p>
            <a:pPr marL="0" lvl="0" indent="0" algn="r" defTabSz="914400" eaLnBrk="0" fontAlgn="base" hangingPunct="0">
              <a:lnSpc>
                <a:spcPct val="100000"/>
              </a:lnSpc>
              <a:spcBef>
                <a:spcPct val="0"/>
              </a:spcBef>
              <a:spcAft>
                <a:spcPct val="0"/>
              </a:spcAft>
              <a:buNone/>
            </a:pPr>
            <a:r>
              <a:rPr lang="en-US" sz="1200" dirty="0">
                <a:latin typeface="Arial" panose="020B0604020202020204" pitchFamily="34" charset="0"/>
                <a:cs typeface="Arial" panose="020B0604020202020204" pitchFamily="34" charset="0"/>
              </a:rPr>
              <a:t>(Jacob &amp; Parkinson, 2015; McClelland et al., 2007)</a:t>
            </a:r>
          </a:p>
          <a:p>
            <a:endParaRPr lang="es-AR" dirty="0"/>
          </a:p>
        </p:txBody>
      </p:sp>
      <p:sp>
        <p:nvSpPr>
          <p:cNvPr id="5" name="Content Placeholder 4"/>
          <p:cNvSpPr>
            <a:spLocks noGrp="1"/>
          </p:cNvSpPr>
          <p:nvPr>
            <p:ph sz="half" idx="1"/>
          </p:nvPr>
        </p:nvSpPr>
        <p:spPr>
          <a:xfrm>
            <a:off x="609600" y="1822410"/>
            <a:ext cx="4274820" cy="49315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lnSpc>
                <a:spcPct val="107000"/>
              </a:lnSpc>
              <a:spcAft>
                <a:spcPts val="800"/>
              </a:spcAft>
              <a:buNone/>
            </a:pPr>
            <a:r>
              <a:rPr lang="en-US" sz="2000" b="1" i="1" dirty="0">
                <a:latin typeface="Helvetica" panose="020B0604020202020204" pitchFamily="34" charset="0"/>
                <a:ea typeface="Calibri" panose="020F0502020204030204" pitchFamily="34" charset="0"/>
                <a:cs typeface="Helvetica" panose="020B0604020202020204" pitchFamily="34" charset="0"/>
              </a:rPr>
              <a:t>What are </a:t>
            </a:r>
            <a:r>
              <a:rPr lang="en-US" sz="2000" b="1" i="1" dirty="0">
                <a:solidFill>
                  <a:srgbClr val="C00000"/>
                </a:solidFill>
                <a:latin typeface="Helvetica" panose="020B0604020202020204" pitchFamily="34" charset="0"/>
                <a:ea typeface="Calibri" panose="020F0502020204030204" pitchFamily="34" charset="0"/>
                <a:cs typeface="Helvetica" panose="020B0604020202020204" pitchFamily="34" charset="0"/>
              </a:rPr>
              <a:t>Executive Function</a:t>
            </a:r>
            <a:r>
              <a:rPr lang="en-US" sz="2000" b="1" i="1" dirty="0">
                <a:solidFill>
                  <a:srgbClr val="FF0000"/>
                </a:solidFill>
                <a:latin typeface="Helvetica" panose="020B0604020202020204" pitchFamily="34" charset="0"/>
                <a:ea typeface="Calibri" panose="020F0502020204030204" pitchFamily="34" charset="0"/>
                <a:cs typeface="Helvetica" panose="020B0604020202020204" pitchFamily="34" charset="0"/>
              </a:rPr>
              <a:t> </a:t>
            </a:r>
            <a:r>
              <a:rPr lang="en-US" sz="2000" b="1" i="1" dirty="0">
                <a:solidFill>
                  <a:schemeClr val="bg1"/>
                </a:solidFill>
                <a:latin typeface="Helvetica" panose="020B0604020202020204" pitchFamily="34" charset="0"/>
                <a:ea typeface="Calibri" panose="020F0502020204030204" pitchFamily="34" charset="0"/>
                <a:cs typeface="Helvetica" panose="020B0604020202020204" pitchFamily="34" charset="0"/>
              </a:rPr>
              <a:t>Skills?</a:t>
            </a:r>
          </a:p>
          <a:p>
            <a:pPr marL="0" indent="0" algn="ctr">
              <a:lnSpc>
                <a:spcPct val="107000"/>
              </a:lnSpc>
              <a:buNone/>
            </a:pP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Executive function (EF) skills are cognitive skills that we use to manage our activities as we work toward goals. </a:t>
            </a:r>
          </a:p>
          <a:p>
            <a:pPr>
              <a:lnSpc>
                <a:spcPct val="107000"/>
              </a:lnSpc>
            </a:pPr>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buNone/>
            </a:pP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EFs involve things like maintaining and shifting attention, holding information in mind while we work with part of it, inhibiting impulsive responses, and shifting flexibly within and across tasks. </a:t>
            </a:r>
          </a:p>
          <a:p>
            <a:pPr>
              <a:lnSpc>
                <a:spcPct val="107000"/>
              </a:lnSpc>
            </a:pPr>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buNone/>
            </a:pP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EF skills are associated with important brain developments in the frontal lobe across childhood and are critical for accomplishing goal-directed tasks – like the school assignments children must complete every day. </a:t>
            </a:r>
            <a:r>
              <a:rPr lang="en-US" sz="1400" dirty="0">
                <a:latin typeface="Arial" panose="020B0604020202020204" pitchFamily="34" charset="0"/>
                <a:ea typeface="Calibri" panose="020F0502020204030204" pitchFamily="34" charset="0"/>
                <a:cs typeface="Arial" panose="020B0604020202020204" pitchFamily="34" charset="0"/>
              </a:rPr>
              <a:t>  </a:t>
            </a:r>
          </a:p>
          <a:p>
            <a:pPr>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6" descr="Learning Foreign Languages in Primary Schools | TeacherToolk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724400"/>
            <a:ext cx="3312601" cy="20295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company name&#10;&#10;Description automatically generated">
            <a:extLst>
              <a:ext uri="{FF2B5EF4-FFF2-40B4-BE49-F238E27FC236}">
                <a16:creationId xmlns:a16="http://schemas.microsoft.com/office/drawing/2014/main" id="{63D2D807-5FE6-474B-8F5B-00555DF041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0"/>
            <a:ext cx="1833563" cy="1728697"/>
          </a:xfrm>
          <a:prstGeom prst="rect">
            <a:avLst/>
          </a:prstGeom>
        </p:spPr>
      </p:pic>
    </p:spTree>
    <p:extLst>
      <p:ext uri="{BB962C8B-B14F-4D97-AF65-F5344CB8AC3E}">
        <p14:creationId xmlns:p14="http://schemas.microsoft.com/office/powerpoint/2010/main" val="315048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838200" y="2026527"/>
            <a:ext cx="4038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1" strike="noStrike" cap="none" normalizeH="0" baseline="0" dirty="0">
                <a:ln>
                  <a:noFill/>
                </a:ln>
                <a:solidFill>
                  <a:srgbClr val="C00000"/>
                </a:solidFill>
                <a:effectLst/>
                <a:latin typeface="Helvetica" panose="020B0604020202020204" pitchFamily="34" charset="0"/>
                <a:ea typeface="Calibri" panose="020F0502020204030204" pitchFamily="34" charset="0"/>
                <a:cs typeface="Helvetica" panose="020B0604020202020204" pitchFamily="34" charset="0"/>
              </a:rPr>
              <a:t>We can learn more about HOW bilingualism supports EF skills and academic learning…</a:t>
            </a:r>
            <a:endParaRPr kumimoji="0" lang="en-US" altLang="en-US" sz="2000" b="1" i="1" strike="noStrike" cap="none" normalizeH="0" baseline="0" dirty="0">
              <a:ln>
                <a:noFill/>
              </a:ln>
              <a:solidFill>
                <a:srgbClr val="C00000"/>
              </a:solidFill>
              <a:effectLst/>
              <a:latin typeface="Helvetica" panose="020B0604020202020204" pitchFamily="34" charset="0"/>
              <a:cs typeface="Helvetica"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The economic, social, and cultural benefits of proficiency in multiple languages are well-known. </a:t>
            </a:r>
            <a:endParaRPr kumimoji="0" lang="en-US" altLang="en-US" sz="1400" b="0" i="0" u="none" strike="noStrike" cap="none" normalizeH="0" baseline="0" dirty="0">
              <a:ln>
                <a:noFill/>
              </a:ln>
              <a:solidFill>
                <a:schemeClr val="tx1"/>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(Geisler, 2012; </a:t>
            </a:r>
            <a:r>
              <a:rPr kumimoji="0" lang="en-US" altLang="en-US" sz="14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Zwerdling</a:t>
            </a:r>
            <a:r>
              <a:rPr kumimoji="0" lang="en-US"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2012; Commission on Language Learning, 2017)</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dirty="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Research has also found that bilingual adults and children have stronger EF skills than monolinguals.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ea typeface="Calibri" panose="020F0502020204030204" pitchFamily="34" charset="0"/>
                <a:cs typeface="Arial" panose="020B0604020202020204" pitchFamily="34" charset="0"/>
              </a:rPr>
              <a:t>Little is known, however, about b</a:t>
            </a:r>
            <a:r>
              <a:rPr kumimoji="0" lang="en-US" altLang="en-US" sz="1400" b="1" u="none" strike="noStrike" cap="none" normalizeH="0" baseline="0" dirty="0">
                <a:ln>
                  <a:noFill/>
                </a:ln>
                <a:solidFill>
                  <a:schemeClr val="tx1"/>
                </a:solidFill>
                <a:effectLst/>
                <a:ea typeface="Calibri" panose="020F0502020204030204" pitchFamily="34" charset="0"/>
                <a:cs typeface="Arial" panose="020B0604020202020204" pitchFamily="34" charset="0"/>
              </a:rPr>
              <a:t>ilingualism’s benefits for executive function in elementary children learning Spanish and English.</a:t>
            </a:r>
          </a:p>
          <a:p>
            <a:pPr marL="0" marR="0" lvl="0" indent="0" algn="ctr" defTabSz="914400" rtl="0" eaLnBrk="0" fontAlgn="base" latinLnBrk="0" hangingPunct="0">
              <a:lnSpc>
                <a:spcPct val="100000"/>
              </a:lnSpc>
              <a:spcBef>
                <a:spcPct val="0"/>
              </a:spcBef>
              <a:spcAft>
                <a:spcPct val="0"/>
              </a:spcAft>
              <a:buClrTx/>
              <a:buSzTx/>
              <a:tabLst/>
            </a:pPr>
            <a:endParaRPr lang="en-US" altLang="en-US" sz="1400" b="1" i="1" dirty="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600" b="1" i="1" u="none" strike="noStrike" cap="none" normalizeH="0" baseline="0" dirty="0">
                <a:ln>
                  <a:noFill/>
                </a:ln>
                <a:solidFill>
                  <a:srgbClr val="C00000"/>
                </a:solidFill>
                <a:effectLst/>
                <a:cs typeface="Arial" panose="020B0604020202020204" pitchFamily="34" charset="0"/>
              </a:rPr>
              <a:t>Project </a:t>
            </a:r>
            <a:r>
              <a:rPr kumimoji="0" lang="en-US" altLang="en-US" sz="1600" b="1" i="1" u="none" strike="noStrike" cap="none" normalizeH="0" baseline="0" dirty="0" err="1">
                <a:ln>
                  <a:noFill/>
                </a:ln>
                <a:solidFill>
                  <a:srgbClr val="C00000"/>
                </a:solidFill>
                <a:effectLst/>
                <a:cs typeface="Arial" panose="020B0604020202020204" pitchFamily="34" charset="0"/>
              </a:rPr>
              <a:t>CLlMB</a:t>
            </a:r>
            <a:r>
              <a:rPr kumimoji="0" lang="en-US" altLang="en-US" sz="1600" b="1" i="1" u="none" strike="noStrike" cap="none" normalizeH="0" baseline="0" dirty="0">
                <a:ln>
                  <a:noFill/>
                </a:ln>
                <a:solidFill>
                  <a:srgbClr val="C00000"/>
                </a:solidFill>
                <a:effectLst/>
                <a:cs typeface="Arial" panose="020B0604020202020204" pitchFamily="34" charset="0"/>
              </a:rPr>
              <a:t> addresses this gap.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Content Placeholder 4">
            <a:extLst>
              <a:ext uri="{FF2B5EF4-FFF2-40B4-BE49-F238E27FC236}">
                <a16:creationId xmlns:a16="http://schemas.microsoft.com/office/drawing/2014/main" id="{E89265D4-083C-454B-A723-4131F1B428CF}"/>
              </a:ext>
            </a:extLst>
          </p:cNvPr>
          <p:cNvSpPr txBox="1">
            <a:spLocks/>
          </p:cNvSpPr>
          <p:nvPr/>
        </p:nvSpPr>
        <p:spPr>
          <a:xfrm>
            <a:off x="5257800" y="1850284"/>
            <a:ext cx="4274820" cy="4931516"/>
          </a:xfrm>
          <a:prstGeom prst="rect">
            <a:avLst/>
          </a:prstGeom>
          <a:solidFill>
            <a:srgbClr val="FFC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lvl1pPr marL="188595" indent="-188595" algn="l" defTabSz="754380" rtl="0" eaLnBrk="1" latinLnBrk="0" hangingPunct="1">
              <a:lnSpc>
                <a:spcPct val="90000"/>
              </a:lnSpc>
              <a:spcBef>
                <a:spcPts val="825"/>
              </a:spcBef>
              <a:buFont typeface="Arial"/>
              <a:buChar char="•"/>
              <a:defRPr sz="2310" kern="1200">
                <a:solidFill>
                  <a:schemeClr val="lt1"/>
                </a:solidFill>
                <a:latin typeface="+mn-lt"/>
                <a:ea typeface="+mn-ea"/>
                <a:cs typeface="+mn-cs"/>
              </a:defRPr>
            </a:lvl1pPr>
            <a:lvl2pPr marL="565785" indent="-188595" algn="l" defTabSz="754380" rtl="0" eaLnBrk="1" latinLnBrk="0" hangingPunct="1">
              <a:lnSpc>
                <a:spcPct val="90000"/>
              </a:lnSpc>
              <a:spcBef>
                <a:spcPts val="413"/>
              </a:spcBef>
              <a:buFont typeface="Arial"/>
              <a:buChar char="•"/>
              <a:defRPr sz="1980" kern="1200">
                <a:solidFill>
                  <a:schemeClr val="lt1"/>
                </a:solidFill>
                <a:latin typeface="+mn-lt"/>
                <a:ea typeface="+mn-ea"/>
                <a:cs typeface="+mn-cs"/>
              </a:defRPr>
            </a:lvl2pPr>
            <a:lvl3pPr marL="942975" indent="-188595" algn="l" defTabSz="754380" rtl="0" eaLnBrk="1" latinLnBrk="0" hangingPunct="1">
              <a:lnSpc>
                <a:spcPct val="90000"/>
              </a:lnSpc>
              <a:spcBef>
                <a:spcPts val="413"/>
              </a:spcBef>
              <a:buFont typeface="Arial"/>
              <a:buChar char="•"/>
              <a:defRPr sz="1650" kern="1200">
                <a:solidFill>
                  <a:schemeClr val="lt1"/>
                </a:solidFill>
                <a:latin typeface="+mn-lt"/>
                <a:ea typeface="+mn-ea"/>
                <a:cs typeface="+mn-cs"/>
              </a:defRPr>
            </a:lvl3pPr>
            <a:lvl4pPr marL="1320165" indent="-188595" algn="l" defTabSz="754380" rtl="0" eaLnBrk="1" latinLnBrk="0" hangingPunct="1">
              <a:lnSpc>
                <a:spcPct val="90000"/>
              </a:lnSpc>
              <a:spcBef>
                <a:spcPts val="413"/>
              </a:spcBef>
              <a:buFont typeface="Arial"/>
              <a:buChar char="•"/>
              <a:defRPr sz="1485" kern="1200">
                <a:solidFill>
                  <a:schemeClr val="lt1"/>
                </a:solidFill>
                <a:latin typeface="+mn-lt"/>
                <a:ea typeface="+mn-ea"/>
                <a:cs typeface="+mn-cs"/>
              </a:defRPr>
            </a:lvl4pPr>
            <a:lvl5pPr marL="1697355" indent="-188595" algn="l" defTabSz="754380" rtl="0" eaLnBrk="1" latinLnBrk="0" hangingPunct="1">
              <a:lnSpc>
                <a:spcPct val="90000"/>
              </a:lnSpc>
              <a:spcBef>
                <a:spcPts val="413"/>
              </a:spcBef>
              <a:buFont typeface="Arial"/>
              <a:buChar char="•"/>
              <a:defRPr sz="1485" kern="1200">
                <a:solidFill>
                  <a:schemeClr val="lt1"/>
                </a:solidFill>
                <a:latin typeface="+mn-lt"/>
                <a:ea typeface="+mn-ea"/>
                <a:cs typeface="+mn-cs"/>
              </a:defRPr>
            </a:lvl5pPr>
            <a:lvl6pPr marL="2074545" indent="-188595" algn="l" defTabSz="754380" rtl="0" eaLnBrk="1" latinLnBrk="0" hangingPunct="1">
              <a:lnSpc>
                <a:spcPct val="90000"/>
              </a:lnSpc>
              <a:spcBef>
                <a:spcPts val="413"/>
              </a:spcBef>
              <a:buFont typeface="Arial"/>
              <a:buChar char="•"/>
              <a:defRPr sz="1485" kern="1200">
                <a:solidFill>
                  <a:schemeClr val="lt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lt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lt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lt1"/>
                </a:solidFill>
                <a:latin typeface="+mn-lt"/>
                <a:ea typeface="+mn-ea"/>
                <a:cs typeface="+mn-cs"/>
              </a:defRPr>
            </a:lvl9pPr>
          </a:lstStyle>
          <a:p>
            <a:pPr marL="0" indent="0" algn="ctr" defTabSz="914400" eaLnBrk="0" fontAlgn="base" hangingPunct="0">
              <a:lnSpc>
                <a:spcPct val="100000"/>
              </a:lnSpc>
              <a:spcBef>
                <a:spcPct val="0"/>
              </a:spcBef>
              <a:spcAft>
                <a:spcPct val="0"/>
              </a:spcAft>
              <a:buFont typeface="Arial"/>
              <a:buNone/>
            </a:pPr>
            <a:endParaRPr lang="en-US" altLang="en-US" sz="2000" b="1" i="1" dirty="0">
              <a:solidFill>
                <a:srgbClr val="C00000"/>
              </a:solidFill>
              <a:latin typeface="Helvetica" panose="020B0604020202020204" pitchFamily="34" charset="0"/>
              <a:ea typeface="Calibri" panose="020F0502020204030204" pitchFamily="34" charset="0"/>
              <a:cs typeface="Helvetica" panose="020B0604020202020204" pitchFamily="34" charset="0"/>
            </a:endParaRPr>
          </a:p>
          <a:p>
            <a:pPr marL="0" indent="0" algn="ctr" defTabSz="914400" eaLnBrk="0" fontAlgn="base" hangingPunct="0">
              <a:lnSpc>
                <a:spcPct val="100000"/>
              </a:lnSpc>
              <a:spcBef>
                <a:spcPct val="0"/>
              </a:spcBef>
              <a:spcAft>
                <a:spcPct val="0"/>
              </a:spcAft>
              <a:buFont typeface="Arial"/>
              <a:buNone/>
            </a:pPr>
            <a:r>
              <a:rPr lang="en-US" altLang="en-US" sz="2000" b="1" i="1" dirty="0">
                <a:solidFill>
                  <a:srgbClr val="C00000"/>
                </a:solidFill>
                <a:latin typeface="Helvetica" panose="020B0604020202020204" pitchFamily="34" charset="0"/>
                <a:ea typeface="Calibri" panose="020F0502020204030204" pitchFamily="34" charset="0"/>
                <a:cs typeface="Helvetica" panose="020B0604020202020204" pitchFamily="34" charset="0"/>
              </a:rPr>
              <a:t>Bilingualism and Brain Development</a:t>
            </a:r>
          </a:p>
          <a:p>
            <a:pPr marL="0" indent="0" algn="ctr" defTabSz="914400" eaLnBrk="0" fontAlgn="base" hangingPunct="0">
              <a:lnSpc>
                <a:spcPct val="100000"/>
              </a:lnSpc>
              <a:spcBef>
                <a:spcPct val="0"/>
              </a:spcBef>
              <a:spcAft>
                <a:spcPct val="0"/>
              </a:spcAft>
              <a:buFont typeface="Arial"/>
              <a:buNone/>
            </a:pPr>
            <a:endParaRPr lang="en-US" altLang="en-US" sz="1400" dirty="0">
              <a:solidFill>
                <a:schemeClr val="tx1"/>
              </a:solidFill>
              <a:latin typeface="Arial" panose="020B0604020202020204" pitchFamily="34" charset="0"/>
              <a:cs typeface="Arial" panose="020B0604020202020204" pitchFamily="34" charset="0"/>
            </a:endParaRPr>
          </a:p>
          <a:p>
            <a:pPr marL="0" indent="0" algn="ctr" defTabSz="914400" eaLnBrk="0" fontAlgn="base" hangingPunct="0">
              <a:lnSpc>
                <a:spcPct val="100000"/>
              </a:lnSpc>
              <a:spcBef>
                <a:spcPct val="0"/>
              </a:spcBef>
              <a:spcAft>
                <a:spcPct val="0"/>
              </a:spcAft>
              <a:buFont typeface="Arial"/>
              <a:buNone/>
            </a:pPr>
            <a:endParaRPr lang="en-US" altLang="en-US" sz="1400" dirty="0">
              <a:solidFill>
                <a:schemeClr val="tx1"/>
              </a:solidFill>
              <a:latin typeface="Arial" panose="020B0604020202020204" pitchFamily="34" charset="0"/>
              <a:cs typeface="Arial" panose="020B0604020202020204" pitchFamily="34" charset="0"/>
            </a:endParaRPr>
          </a:p>
          <a:p>
            <a:pPr marL="0" indent="0" algn="ctr" defTabSz="914400" eaLnBrk="0" fontAlgn="base" hangingPunct="0">
              <a:lnSpc>
                <a:spcPct val="100000"/>
              </a:lnSpc>
              <a:spcBef>
                <a:spcPct val="0"/>
              </a:spcBef>
              <a:spcAft>
                <a:spcPct val="0"/>
              </a:spcAft>
              <a:buFont typeface="Arial"/>
              <a:buNone/>
            </a:pPr>
            <a:r>
              <a:rPr lang="en-US" altLang="en-US" sz="1400" dirty="0">
                <a:solidFill>
                  <a:schemeClr val="tx1"/>
                </a:solidFill>
                <a:latin typeface="Arial" panose="020B0604020202020204" pitchFamily="34" charset="0"/>
                <a:cs typeface="Arial" panose="020B0604020202020204" pitchFamily="34" charset="0"/>
              </a:rPr>
              <a:t>Neural networks are malleable – experiences drive brain development. </a:t>
            </a:r>
          </a:p>
          <a:p>
            <a:pPr marL="0" indent="0" algn="ctr" defTabSz="914400" eaLnBrk="0" fontAlgn="base" hangingPunct="0">
              <a:lnSpc>
                <a:spcPct val="100000"/>
              </a:lnSpc>
              <a:spcBef>
                <a:spcPct val="0"/>
              </a:spcBef>
              <a:spcAft>
                <a:spcPct val="0"/>
              </a:spcAft>
              <a:buFont typeface="Arial"/>
              <a:buNone/>
            </a:pPr>
            <a:endParaRPr lang="en-US" altLang="en-US" sz="1400" dirty="0">
              <a:solidFill>
                <a:schemeClr val="tx1"/>
              </a:solidFill>
              <a:latin typeface="Arial" panose="020B0604020202020204" pitchFamily="34" charset="0"/>
              <a:cs typeface="Arial" panose="020B0604020202020204" pitchFamily="34" charset="0"/>
            </a:endParaRPr>
          </a:p>
          <a:p>
            <a:pPr marL="0" indent="0" algn="ctr" defTabSz="914400" eaLnBrk="0" fontAlgn="base" hangingPunct="0">
              <a:lnSpc>
                <a:spcPct val="100000"/>
              </a:lnSpc>
              <a:spcBef>
                <a:spcPct val="0"/>
              </a:spcBef>
              <a:spcAft>
                <a:spcPct val="0"/>
              </a:spcAft>
              <a:buFont typeface="Arial"/>
              <a:buNone/>
            </a:pPr>
            <a:r>
              <a:rPr lang="en-US" altLang="en-US" sz="1400" dirty="0">
                <a:solidFill>
                  <a:schemeClr val="tx1"/>
                </a:solidFill>
                <a:latin typeface="Arial" panose="020B0604020202020204" pitchFamily="34" charset="0"/>
                <a:cs typeface="Arial" panose="020B0604020202020204" pitchFamily="34" charset="0"/>
              </a:rPr>
              <a:t>The experience of learning two languages reorganizes the brain in ways that support the development of executive function skills.</a:t>
            </a:r>
          </a:p>
          <a:p>
            <a:pPr marL="0" indent="0" defTabSz="914400" eaLnBrk="0" fontAlgn="base" hangingPunct="0">
              <a:lnSpc>
                <a:spcPct val="100000"/>
              </a:lnSpc>
              <a:spcBef>
                <a:spcPct val="0"/>
              </a:spcBef>
              <a:spcAft>
                <a:spcPct val="0"/>
              </a:spcAft>
              <a:buFont typeface="Arial"/>
              <a:buNone/>
            </a:pPr>
            <a:endParaRPr lang="en-US" altLang="en-US" sz="1400" dirty="0">
              <a:solidFill>
                <a:schemeClr val="tx1"/>
              </a:solidFill>
              <a:latin typeface="Arial" panose="020B0604020202020204" pitchFamily="34" charset="0"/>
              <a:cs typeface="Arial" panose="020B0604020202020204" pitchFamily="34" charset="0"/>
            </a:endParaRPr>
          </a:p>
          <a:p>
            <a:pPr marL="0" indent="0" algn="r" defTabSz="914400" eaLnBrk="0" fontAlgn="base" hangingPunct="0">
              <a:lnSpc>
                <a:spcPct val="100000"/>
              </a:lnSpc>
              <a:spcBef>
                <a:spcPct val="0"/>
              </a:spcBef>
              <a:spcAft>
                <a:spcPct val="0"/>
              </a:spcAft>
              <a:buFont typeface="Arial"/>
              <a:buNone/>
            </a:pPr>
            <a:r>
              <a:rPr lang="en-US" altLang="en-US" sz="1200" dirty="0">
                <a:solidFill>
                  <a:schemeClr val="tx1"/>
                </a:solidFill>
                <a:latin typeface="Arial" panose="020B0604020202020204" pitchFamily="34" charset="0"/>
                <a:cs typeface="Arial" panose="020B0604020202020204" pitchFamily="34" charset="0"/>
              </a:rPr>
              <a:t>(</a:t>
            </a:r>
            <a:r>
              <a:rPr lang="en-US" altLang="en-US" sz="1200" dirty="0" err="1">
                <a:solidFill>
                  <a:schemeClr val="tx1"/>
                </a:solidFill>
                <a:latin typeface="Arial" panose="020B0604020202020204" pitchFamily="34" charset="0"/>
                <a:cs typeface="Arial" panose="020B0604020202020204" pitchFamily="34" charset="0"/>
              </a:rPr>
              <a:t>Adesope</a:t>
            </a:r>
            <a:r>
              <a:rPr lang="en-US" altLang="en-US" sz="1200" dirty="0">
                <a:solidFill>
                  <a:schemeClr val="tx1"/>
                </a:solidFill>
                <a:latin typeface="Arial" panose="020B0604020202020204" pitchFamily="34" charset="0"/>
                <a:cs typeface="Arial" panose="020B0604020202020204" pitchFamily="34" charset="0"/>
              </a:rPr>
              <a:t> et al., 2010; Casey et al., 2005; </a:t>
            </a:r>
            <a:r>
              <a:rPr lang="en-US" altLang="en-US" sz="1200" dirty="0" err="1">
                <a:solidFill>
                  <a:schemeClr val="tx1"/>
                </a:solidFill>
                <a:latin typeface="Arial" panose="020B0604020202020204" pitchFamily="34" charset="0"/>
                <a:cs typeface="Arial" panose="020B0604020202020204" pitchFamily="34" charset="0"/>
              </a:rPr>
              <a:t>Serpell</a:t>
            </a:r>
            <a:r>
              <a:rPr lang="en-US" altLang="en-US" sz="1200" dirty="0">
                <a:solidFill>
                  <a:schemeClr val="tx1"/>
                </a:solidFill>
                <a:latin typeface="Arial" panose="020B0604020202020204" pitchFamily="34" charset="0"/>
                <a:cs typeface="Arial" panose="020B0604020202020204" pitchFamily="34" charset="0"/>
              </a:rPr>
              <a:t> &amp; Esposito, 2016)</a:t>
            </a:r>
          </a:p>
          <a:p>
            <a:pPr marL="0" indent="0" defTabSz="914400" eaLnBrk="0" fontAlgn="base" hangingPunct="0">
              <a:lnSpc>
                <a:spcPct val="100000"/>
              </a:lnSpc>
              <a:spcBef>
                <a:spcPct val="0"/>
              </a:spcBef>
              <a:spcAft>
                <a:spcPct val="0"/>
              </a:spcAft>
              <a:buFont typeface="Arial"/>
              <a:buNone/>
            </a:pPr>
            <a:endParaRPr lang="en-US" altLang="en-US" sz="2000" dirty="0">
              <a:latin typeface="Arial" panose="020B0604020202020204" pitchFamily="34" charset="0"/>
              <a:cs typeface="Arial" panose="020B0604020202020204" pitchFamily="34" charset="0"/>
            </a:endParaRPr>
          </a:p>
          <a:p>
            <a:pPr marL="0" indent="0" algn="ctr" defTabSz="914400" eaLnBrk="0" fontAlgn="base" hangingPunct="0">
              <a:lnSpc>
                <a:spcPct val="100000"/>
              </a:lnSpc>
              <a:spcBef>
                <a:spcPct val="0"/>
              </a:spcBef>
              <a:spcAft>
                <a:spcPct val="0"/>
              </a:spcAft>
              <a:buFont typeface="Arial"/>
              <a:buNone/>
            </a:pPr>
            <a:endParaRPr lang="en-US" altLang="en-US" sz="1600" b="1" i="1" dirty="0">
              <a:solidFill>
                <a:srgbClr val="C00000"/>
              </a:solidFill>
              <a:latin typeface="Arial" panose="020B0604020202020204" pitchFamily="34" charset="0"/>
              <a:cs typeface="Arial" panose="020B0604020202020204" pitchFamily="34" charset="0"/>
            </a:endParaRPr>
          </a:p>
          <a:p>
            <a:pPr marL="0" indent="0" algn="ctr" defTabSz="914400" eaLnBrk="0" fontAlgn="base" hangingPunct="0">
              <a:lnSpc>
                <a:spcPct val="100000"/>
              </a:lnSpc>
              <a:spcBef>
                <a:spcPct val="0"/>
              </a:spcBef>
              <a:spcAft>
                <a:spcPct val="0"/>
              </a:spcAft>
              <a:buFont typeface="Arial"/>
              <a:buNone/>
            </a:pPr>
            <a:r>
              <a:rPr lang="en-US" altLang="en-US" sz="1600" b="1" i="1" dirty="0">
                <a:solidFill>
                  <a:srgbClr val="C00000"/>
                </a:solidFill>
                <a:latin typeface="Arial" panose="020B0604020202020204" pitchFamily="34" charset="0"/>
                <a:cs typeface="Arial" panose="020B0604020202020204" pitchFamily="34" charset="0"/>
              </a:rPr>
              <a:t>Insights from Project CLIMB may help educators capitalize on the brain’s malleability by designing instruction that targets students’ executive function development</a:t>
            </a:r>
            <a:endParaRPr lang="en-US" sz="1600" b="1"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D982E22E-03D1-4437-8655-2F3A23F3EA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0"/>
            <a:ext cx="1833563" cy="1728697"/>
          </a:xfrm>
          <a:prstGeom prst="rect">
            <a:avLst/>
          </a:prstGeom>
        </p:spPr>
      </p:pic>
    </p:spTree>
    <p:extLst>
      <p:ext uri="{BB962C8B-B14F-4D97-AF65-F5344CB8AC3E}">
        <p14:creationId xmlns:p14="http://schemas.microsoft.com/office/powerpoint/2010/main" val="65330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800600" cy="6248400"/>
          </a:xfrm>
          <a:solidFill>
            <a:schemeClr val="accent4"/>
          </a:solidFill>
        </p:spPr>
        <p:txBody>
          <a:bodyPr>
            <a:normAutofit lnSpcReduction="10000"/>
          </a:bodyPr>
          <a:lstStyle/>
          <a:p>
            <a:pPr marL="0" indent="0" algn="ctr">
              <a:buNone/>
            </a:pPr>
            <a:endParaRPr lang="en-US" sz="1100" b="1" i="1" dirty="0">
              <a:solidFill>
                <a:srgbClr val="C00000"/>
              </a:solidFill>
              <a:latin typeface="Helvetica" charset="0"/>
              <a:ea typeface="Helvetica" charset="0"/>
              <a:cs typeface="Helvetica" charset="0"/>
            </a:endParaRPr>
          </a:p>
          <a:p>
            <a:pPr marL="0" indent="0" algn="ctr">
              <a:buNone/>
            </a:pPr>
            <a:r>
              <a:rPr lang="en-US" sz="2000" b="1" i="1" dirty="0">
                <a:solidFill>
                  <a:srgbClr val="C00000"/>
                </a:solidFill>
                <a:latin typeface="Helvetica" charset="0"/>
                <a:ea typeface="Helvetica" charset="0"/>
                <a:cs typeface="Helvetica" charset="0"/>
              </a:rPr>
              <a:t>Project CLIMB is…</a:t>
            </a:r>
          </a:p>
          <a:p>
            <a:pPr marL="0" indent="0" algn="ctr">
              <a:lnSpc>
                <a:spcPct val="150000"/>
              </a:lnSpc>
              <a:buNone/>
            </a:pPr>
            <a:r>
              <a:rPr lang="en-US" sz="1600" b="1" dirty="0">
                <a:solidFill>
                  <a:schemeClr val="bg1"/>
                </a:solidFill>
                <a:latin typeface="Helvetica" charset="0"/>
                <a:ea typeface="Helvetica" charset="0"/>
                <a:cs typeface="Helvetica" charset="0"/>
              </a:rPr>
              <a:t>Scientifically-Grounded</a:t>
            </a:r>
          </a:p>
          <a:p>
            <a:pPr marL="188912" lvl="1" indent="0">
              <a:buNone/>
            </a:pPr>
            <a:r>
              <a:rPr lang="en-US" sz="1400" dirty="0">
                <a:latin typeface="Arial" panose="020B0604020202020204" pitchFamily="34" charset="0"/>
                <a:ea typeface="Helvetica" charset="0"/>
                <a:cs typeface="Arial" panose="020B0604020202020204" pitchFamily="34" charset="0"/>
              </a:rPr>
              <a:t>Aligned with 20+ years of research on bilingualism and DLI instruction</a:t>
            </a:r>
          </a:p>
          <a:p>
            <a:pPr marL="188912" lvl="1" indent="0">
              <a:buNone/>
            </a:pPr>
            <a:endParaRPr lang="en-US" sz="900" dirty="0">
              <a:latin typeface="Arial" panose="020B0604020202020204" pitchFamily="34" charset="0"/>
              <a:ea typeface="Helvetica" charset="0"/>
              <a:cs typeface="Arial" panose="020B0604020202020204" pitchFamily="34" charset="0"/>
            </a:endParaRPr>
          </a:p>
          <a:p>
            <a:pPr marL="188912" lvl="1" indent="0">
              <a:buNone/>
            </a:pPr>
            <a:r>
              <a:rPr lang="en-US" sz="1400" dirty="0">
                <a:latin typeface="Arial" panose="020B0604020202020204" pitchFamily="34" charset="0"/>
                <a:ea typeface="Helvetica" charset="0"/>
                <a:cs typeface="Arial" panose="020B0604020202020204" pitchFamily="34" charset="0"/>
              </a:rPr>
              <a:t>Research team with diverse areas of expertise in psychology and education</a:t>
            </a:r>
          </a:p>
          <a:p>
            <a:pPr marL="0" indent="0" algn="ctr">
              <a:buNone/>
            </a:pPr>
            <a:endParaRPr lang="en-US" sz="600" b="1" dirty="0">
              <a:solidFill>
                <a:srgbClr val="C44B1F"/>
              </a:solidFill>
              <a:latin typeface="Helvetica" charset="0"/>
              <a:ea typeface="Helvetica" charset="0"/>
              <a:cs typeface="Helvetica" charset="0"/>
            </a:endParaRPr>
          </a:p>
          <a:p>
            <a:pPr marL="0" indent="0" algn="ctr">
              <a:buNone/>
            </a:pPr>
            <a:r>
              <a:rPr lang="en-US" sz="1600" b="1" dirty="0">
                <a:solidFill>
                  <a:schemeClr val="bg1"/>
                </a:solidFill>
                <a:latin typeface="Helvetica" charset="0"/>
                <a:ea typeface="Helvetica" charset="0"/>
                <a:cs typeface="Helvetica" charset="0"/>
              </a:rPr>
              <a:t>Significant</a:t>
            </a:r>
          </a:p>
          <a:p>
            <a:pPr marL="188912" lvl="1" indent="0">
              <a:buNone/>
            </a:pPr>
            <a:r>
              <a:rPr lang="en-US" sz="1400" dirty="0">
                <a:latin typeface="Arial" panose="020B0604020202020204" pitchFamily="34" charset="0"/>
                <a:ea typeface="Helvetica" charset="0"/>
                <a:cs typeface="Arial" panose="020B0604020202020204" pitchFamily="34" charset="0"/>
              </a:rPr>
              <a:t>Developmental portrait (Grades K-5)</a:t>
            </a:r>
          </a:p>
          <a:p>
            <a:pPr marL="188912" lvl="1" indent="0">
              <a:buNone/>
            </a:pPr>
            <a:endParaRPr lang="en-US" sz="900" dirty="0">
              <a:latin typeface="Arial" panose="020B0604020202020204" pitchFamily="34" charset="0"/>
              <a:ea typeface="Helvetica" charset="0"/>
              <a:cs typeface="Arial" panose="020B0604020202020204" pitchFamily="34" charset="0"/>
            </a:endParaRPr>
          </a:p>
          <a:p>
            <a:pPr marL="188912" lvl="1" indent="0">
              <a:buNone/>
            </a:pPr>
            <a:r>
              <a:rPr lang="en-US" sz="1400" dirty="0">
                <a:latin typeface="Arial" panose="020B0604020202020204" pitchFamily="34" charset="0"/>
                <a:ea typeface="Helvetica" charset="0"/>
                <a:cs typeface="Arial" panose="020B0604020202020204" pitchFamily="34" charset="0"/>
              </a:rPr>
              <a:t>Emphasis on understudied benefits of bilingualism</a:t>
            </a:r>
          </a:p>
          <a:p>
            <a:pPr marL="188912" lvl="1" indent="0">
              <a:buNone/>
            </a:pPr>
            <a:endParaRPr lang="en-US" sz="900" dirty="0">
              <a:latin typeface="Arial" panose="020B0604020202020204" pitchFamily="34" charset="0"/>
              <a:ea typeface="Helvetica" charset="0"/>
              <a:cs typeface="Arial" panose="020B0604020202020204" pitchFamily="34" charset="0"/>
            </a:endParaRPr>
          </a:p>
          <a:p>
            <a:pPr marL="188912" lvl="1" indent="0">
              <a:buNone/>
            </a:pPr>
            <a:r>
              <a:rPr lang="en-US" sz="1400" dirty="0">
                <a:latin typeface="Arial" panose="020B0604020202020204" pitchFamily="34" charset="0"/>
                <a:ea typeface="Helvetica" charset="0"/>
                <a:cs typeface="Arial" panose="020B0604020202020204" pitchFamily="34" charset="0"/>
              </a:rPr>
              <a:t>Identification of critical instructional practices for </a:t>
            </a:r>
            <a:r>
              <a:rPr lang="en-US" sz="1400" dirty="0" err="1">
                <a:latin typeface="Arial" panose="020B0604020202020204" pitchFamily="34" charset="0"/>
                <a:ea typeface="Helvetica" charset="0"/>
                <a:cs typeface="Arial" panose="020B0604020202020204" pitchFamily="34" charset="0"/>
              </a:rPr>
              <a:t>bilitearcy</a:t>
            </a:r>
            <a:r>
              <a:rPr lang="en-US" sz="1400" dirty="0">
                <a:latin typeface="Arial" panose="020B0604020202020204" pitchFamily="34" charset="0"/>
                <a:ea typeface="Helvetica" charset="0"/>
                <a:cs typeface="Arial" panose="020B0604020202020204" pitchFamily="34" charset="0"/>
              </a:rPr>
              <a:t> in Grades K-5</a:t>
            </a:r>
          </a:p>
          <a:p>
            <a:pPr marL="358775" lvl="1" indent="-169863">
              <a:buFont typeface="Arial" charset="0"/>
              <a:buChar char="•"/>
            </a:pPr>
            <a:endParaRPr lang="en-US" sz="600" b="1" dirty="0">
              <a:solidFill>
                <a:srgbClr val="C44B1F"/>
              </a:solidFill>
              <a:latin typeface="Helvetica" charset="0"/>
              <a:ea typeface="Helvetica" charset="0"/>
              <a:cs typeface="Helvetica" charset="0"/>
            </a:endParaRPr>
          </a:p>
          <a:p>
            <a:pPr marL="0" indent="0" algn="ctr">
              <a:buNone/>
            </a:pPr>
            <a:r>
              <a:rPr lang="en-US" sz="1600" b="1" dirty="0">
                <a:solidFill>
                  <a:schemeClr val="bg1"/>
                </a:solidFill>
                <a:latin typeface="Helvetica" charset="0"/>
                <a:ea typeface="Helvetica" charset="0"/>
                <a:cs typeface="Helvetica" charset="0"/>
              </a:rPr>
              <a:t>Straightforward</a:t>
            </a:r>
          </a:p>
          <a:p>
            <a:pPr marL="0" indent="0" algn="ctr">
              <a:buNone/>
            </a:pPr>
            <a:r>
              <a:rPr lang="en-US" sz="1400" b="1" i="1" dirty="0">
                <a:latin typeface="Helvetica" charset="0"/>
                <a:ea typeface="Helvetica" charset="0"/>
                <a:cs typeface="Helvetica" charset="0"/>
              </a:rPr>
              <a:t>What we need from schools:</a:t>
            </a:r>
          </a:p>
          <a:p>
            <a:pPr marL="188912" lvl="1" indent="0">
              <a:buNone/>
            </a:pPr>
            <a:r>
              <a:rPr lang="en-US" sz="1400" dirty="0">
                <a:latin typeface="Arial" panose="020B0604020202020204" pitchFamily="34" charset="0"/>
                <a:ea typeface="Helvetica" charset="0"/>
                <a:cs typeface="Arial" panose="020B0604020202020204" pitchFamily="34" charset="0"/>
              </a:rPr>
              <a:t>Students participate in study tasks once per year for 3 years</a:t>
            </a:r>
          </a:p>
          <a:p>
            <a:pPr marL="188912" lvl="1" indent="0">
              <a:buNone/>
            </a:pPr>
            <a:endParaRPr lang="en-US" sz="800" dirty="0">
              <a:latin typeface="Arial" panose="020B0604020202020204" pitchFamily="34" charset="0"/>
              <a:ea typeface="Helvetica" charset="0"/>
              <a:cs typeface="Arial" panose="020B0604020202020204" pitchFamily="34" charset="0"/>
            </a:endParaRPr>
          </a:p>
          <a:p>
            <a:pPr marL="188912" lvl="1" indent="0">
              <a:buNone/>
            </a:pPr>
            <a:r>
              <a:rPr lang="en-US" sz="1400" dirty="0">
                <a:latin typeface="Arial" panose="020B0604020202020204" pitchFamily="34" charset="0"/>
                <a:ea typeface="Helvetica" charset="0"/>
                <a:cs typeface="Arial" panose="020B0604020202020204" pitchFamily="34" charset="0"/>
              </a:rPr>
              <a:t>All tasks administered by UMD staff</a:t>
            </a:r>
          </a:p>
          <a:p>
            <a:pPr marL="188912" lvl="1" indent="0">
              <a:buNone/>
            </a:pPr>
            <a:endParaRPr lang="en-US" sz="800" dirty="0">
              <a:latin typeface="Arial" panose="020B0604020202020204" pitchFamily="34" charset="0"/>
              <a:ea typeface="Helvetica" charset="0"/>
              <a:cs typeface="Arial" panose="020B0604020202020204" pitchFamily="34" charset="0"/>
            </a:endParaRPr>
          </a:p>
          <a:p>
            <a:pPr marL="188912" lvl="1" indent="0">
              <a:buNone/>
            </a:pPr>
            <a:r>
              <a:rPr lang="en-US" sz="1400" dirty="0">
                <a:latin typeface="Arial" panose="020B0604020202020204" pitchFamily="34" charset="0"/>
                <a:ea typeface="Helvetica" charset="0"/>
                <a:cs typeface="Arial" panose="020B0604020202020204" pitchFamily="34" charset="0"/>
              </a:rPr>
              <a:t>3-4 observations per year in select classrooms</a:t>
            </a:r>
          </a:p>
          <a:p>
            <a:pPr marL="188912" lvl="1" indent="0">
              <a:buNone/>
            </a:pPr>
            <a:endParaRPr lang="en-US" sz="800" dirty="0">
              <a:latin typeface="Arial" panose="020B0604020202020204" pitchFamily="34" charset="0"/>
              <a:ea typeface="Helvetica" charset="0"/>
              <a:cs typeface="Arial" panose="020B0604020202020204" pitchFamily="34" charset="0"/>
            </a:endParaRPr>
          </a:p>
          <a:p>
            <a:pPr marL="188912" lvl="1" indent="0">
              <a:buNone/>
            </a:pPr>
            <a:r>
              <a:rPr lang="en-US" sz="1400" dirty="0">
                <a:latin typeface="Arial" panose="020B0604020202020204" pitchFamily="34" charset="0"/>
                <a:ea typeface="Helvetica" charset="0"/>
                <a:cs typeface="Arial" panose="020B0604020202020204" pitchFamily="34" charset="0"/>
              </a:rPr>
              <a:t>Parents asked to complete one questionnaire</a:t>
            </a:r>
          </a:p>
          <a:p>
            <a:endParaRPr lang="es-AR" dirty="0"/>
          </a:p>
        </p:txBody>
      </p:sp>
      <p:sp>
        <p:nvSpPr>
          <p:cNvPr id="5" name="Rectangle 4">
            <a:extLst>
              <a:ext uri="{FF2B5EF4-FFF2-40B4-BE49-F238E27FC236}">
                <a16:creationId xmlns:a16="http://schemas.microsoft.com/office/drawing/2014/main" id="{74870A81-D56B-46D7-93F0-502DDD66413D}"/>
              </a:ext>
            </a:extLst>
          </p:cNvPr>
          <p:cNvSpPr/>
          <p:nvPr/>
        </p:nvSpPr>
        <p:spPr>
          <a:xfrm>
            <a:off x="5575456" y="1066800"/>
            <a:ext cx="3780854"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C00000"/>
                </a:solidFill>
                <a:latin typeface="Helvetica" panose="020B0604020202020204" pitchFamily="34" charset="0"/>
                <a:cs typeface="Helvetica" panose="020B0604020202020204" pitchFamily="34" charset="0"/>
              </a:rPr>
              <a:t>Benefits of Joining </a:t>
            </a:r>
          </a:p>
          <a:p>
            <a:pPr algn="ctr"/>
            <a:r>
              <a:rPr lang="en-US" sz="2000" b="1" i="1" dirty="0">
                <a:solidFill>
                  <a:srgbClr val="C00000"/>
                </a:solidFill>
                <a:latin typeface="Helvetica" panose="020B0604020202020204" pitchFamily="34" charset="0"/>
                <a:cs typeface="Helvetica" panose="020B0604020202020204" pitchFamily="34" charset="0"/>
              </a:rPr>
              <a:t>Project CLIMB</a:t>
            </a:r>
          </a:p>
          <a:p>
            <a:pPr algn="ctr"/>
            <a:endParaRPr lang="en-US" sz="800" b="1" dirty="0">
              <a:solidFill>
                <a:srgbClr val="C00000"/>
              </a:solidFill>
              <a:latin typeface="Helvetica" panose="020B0604020202020204" pitchFamily="34" charset="0"/>
              <a:cs typeface="Helvetica" panose="020B0604020202020204" pitchFamily="34" charset="0"/>
            </a:endParaRPr>
          </a:p>
          <a:p>
            <a:pPr algn="ctr"/>
            <a:r>
              <a:rPr lang="en-US" sz="1400" dirty="0">
                <a:solidFill>
                  <a:schemeClr val="tx1"/>
                </a:solidFill>
                <a:latin typeface="Arial" panose="020B0604020202020204" pitchFamily="34" charset="0"/>
                <a:ea typeface="Helvetica" charset="0"/>
                <a:cs typeface="Arial" panose="020B0604020202020204" pitchFamily="34" charset="0"/>
              </a:rPr>
              <a:t>Partner with university faculty in sharing findings with practitioner and academic audiences  </a:t>
            </a:r>
          </a:p>
          <a:p>
            <a:pPr algn="ctr"/>
            <a:endParaRPr lang="en-US" sz="1400" dirty="0">
              <a:solidFill>
                <a:schemeClr val="tx1"/>
              </a:solidFill>
              <a:latin typeface="Arial" panose="020B0604020202020204" pitchFamily="34" charset="0"/>
              <a:ea typeface="Franklin Gothic Book" panose="020B0503020102020204" pitchFamily="34" charset="0"/>
              <a:cs typeface="Arial" panose="020B0604020202020204" pitchFamily="34" charset="0"/>
            </a:endParaRPr>
          </a:p>
          <a:p>
            <a:pPr algn="ctr"/>
            <a:r>
              <a:rPr lang="en-US" sz="1400"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rPr>
              <a:t>Become a flagship </a:t>
            </a:r>
            <a:r>
              <a:rPr lang="en-US" sz="1400" dirty="0">
                <a:solidFill>
                  <a:schemeClr val="tx1"/>
                </a:solidFill>
                <a:latin typeface="Arial" panose="020B0604020202020204" pitchFamily="34" charset="0"/>
                <a:ea typeface="Franklin Gothic Book" panose="020B0503020102020204" pitchFamily="34" charset="0"/>
                <a:cs typeface="Arial" panose="020B0604020202020204" pitchFamily="34" charset="0"/>
              </a:rPr>
              <a:t>s</a:t>
            </a:r>
            <a:r>
              <a:rPr lang="en-US" sz="1400" dirty="0">
                <a:solidFill>
                  <a:schemeClr val="tx1"/>
                </a:solidFill>
                <a:effectLst/>
                <a:latin typeface="Arial" panose="020B0604020202020204" pitchFamily="34" charset="0"/>
                <a:ea typeface="Franklin Gothic Book" panose="020B0503020102020204" pitchFamily="34" charset="0"/>
                <a:cs typeface="Arial" panose="020B0604020202020204" pitchFamily="34" charset="0"/>
              </a:rPr>
              <a:t>chool for showcasing Language Immersion and biliteracy benefits</a:t>
            </a:r>
          </a:p>
          <a:p>
            <a:pPr algn="ctr"/>
            <a:endParaRPr lang="en-US" sz="1400" dirty="0">
              <a:solidFill>
                <a:schemeClr val="tx1"/>
              </a:solidFill>
              <a:latin typeface="Arial" panose="020B0604020202020204" pitchFamily="34" charset="0"/>
              <a:ea typeface="Helvetica" charset="0"/>
              <a:cs typeface="Arial" panose="020B0604020202020204" pitchFamily="34" charset="0"/>
            </a:endParaRPr>
          </a:p>
          <a:p>
            <a:pPr algn="ctr"/>
            <a:r>
              <a:rPr lang="en-US" sz="1400" dirty="0">
                <a:solidFill>
                  <a:schemeClr val="tx1"/>
                </a:solidFill>
                <a:latin typeface="Arial" panose="020B0604020202020204" pitchFamily="34" charset="0"/>
                <a:ea typeface="Helvetica" charset="0"/>
                <a:cs typeface="Arial" panose="020B0604020202020204" pitchFamily="34" charset="0"/>
              </a:rPr>
              <a:t>Receive Professional Development opportunities aligned with current district/school priorities and initiatives</a:t>
            </a:r>
          </a:p>
          <a:p>
            <a:pPr algn="ctr"/>
            <a:endParaRPr lang="en-US" sz="1400" dirty="0">
              <a:solidFill>
                <a:schemeClr val="tx1"/>
              </a:solidFill>
              <a:latin typeface="Arial" panose="020B0604020202020204" pitchFamily="34" charset="0"/>
              <a:ea typeface="Helvetica" charset="0"/>
              <a:cs typeface="Arial" panose="020B0604020202020204" pitchFamily="34" charset="0"/>
            </a:endParaRPr>
          </a:p>
          <a:p>
            <a:pPr algn="ctr"/>
            <a:r>
              <a:rPr lang="en-US" sz="1400" dirty="0">
                <a:solidFill>
                  <a:schemeClr val="tx1"/>
                </a:solidFill>
                <a:latin typeface="Arial" panose="020B0604020202020204" pitchFamily="34" charset="0"/>
                <a:ea typeface="Helvetica" charset="0"/>
                <a:cs typeface="Arial" panose="020B0604020202020204" pitchFamily="34" charset="0"/>
              </a:rPr>
              <a:t>Obtain data that helps your school and district track growth in EF skills and biliteracy</a:t>
            </a:r>
          </a:p>
          <a:p>
            <a:pPr>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phic 10" descr="Presentation with bar chart with solid fill">
            <a:extLst>
              <a:ext uri="{FF2B5EF4-FFF2-40B4-BE49-F238E27FC236}">
                <a16:creationId xmlns:a16="http://schemas.microsoft.com/office/drawing/2014/main" id="{16082B82-99D8-4828-8E76-DD39E5AA91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3200" y="4953000"/>
            <a:ext cx="1882589" cy="1676400"/>
          </a:xfrm>
          <a:prstGeom prst="rect">
            <a:avLst/>
          </a:prstGeom>
        </p:spPr>
      </p:pic>
    </p:spTree>
    <p:extLst>
      <p:ext uri="{BB962C8B-B14F-4D97-AF65-F5344CB8AC3E}">
        <p14:creationId xmlns:p14="http://schemas.microsoft.com/office/powerpoint/2010/main" val="145698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BDE39-7078-43F4-8B9D-0E55D70F70A9}"/>
              </a:ext>
            </a:extLst>
          </p:cNvPr>
          <p:cNvSpPr>
            <a:spLocks noGrp="1"/>
          </p:cNvSpPr>
          <p:nvPr>
            <p:ph type="title"/>
          </p:nvPr>
        </p:nvSpPr>
        <p:spPr>
          <a:xfrm>
            <a:off x="459138" y="729262"/>
            <a:ext cx="9249014" cy="844148"/>
          </a:xfrm>
          <a:solidFill>
            <a:srgbClr val="FFC000"/>
          </a:solidFill>
        </p:spPr>
        <p:txBody>
          <a:bodyPr>
            <a:normAutofit/>
          </a:bodyPr>
          <a:lstStyle/>
          <a:p>
            <a:pPr algn="ct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Study Design</a:t>
            </a:r>
            <a:endParaRPr lang="en-US" sz="2600" dirty="0">
              <a:solidFill>
                <a:schemeClr val="bg1"/>
              </a:solidFill>
            </a:endParaRPr>
          </a:p>
        </p:txBody>
      </p:sp>
      <p:graphicFrame>
        <p:nvGraphicFramePr>
          <p:cNvPr id="5" name="Table 4">
            <a:extLst>
              <a:ext uri="{FF2B5EF4-FFF2-40B4-BE49-F238E27FC236}">
                <a16:creationId xmlns:a16="http://schemas.microsoft.com/office/drawing/2014/main" id="{AD5E9FB0-98FE-44BF-AC4F-09FEEEFBE3FA}"/>
              </a:ext>
            </a:extLst>
          </p:cNvPr>
          <p:cNvGraphicFramePr/>
          <p:nvPr>
            <p:extLst>
              <p:ext uri="{D42A27DB-BD31-4B8C-83A1-F6EECF244321}">
                <p14:modId xmlns:p14="http://schemas.microsoft.com/office/powerpoint/2010/main" val="1823302658"/>
              </p:ext>
            </p:extLst>
          </p:nvPr>
        </p:nvGraphicFramePr>
        <p:xfrm>
          <a:off x="2057400" y="2420276"/>
          <a:ext cx="5943600" cy="3472416"/>
        </p:xfrm>
        <a:graphic>
          <a:graphicData uri="http://schemas.openxmlformats.org/drawingml/2006/table">
            <a:tbl>
              <a:tblPr firstRow="1" firstCol="1" bandRow="1">
                <a:tableStyleId>{F5AB1C69-6EDB-4FF4-983F-18BD219EF322}</a:tableStyleId>
              </a:tblPr>
              <a:tblGrid>
                <a:gridCol w="1485900">
                  <a:extLst>
                    <a:ext uri="{9D8B030D-6E8A-4147-A177-3AD203B41FA5}">
                      <a16:colId xmlns:a16="http://schemas.microsoft.com/office/drawing/2014/main" val="3772789969"/>
                    </a:ext>
                  </a:extLst>
                </a:gridCol>
                <a:gridCol w="1485900">
                  <a:extLst>
                    <a:ext uri="{9D8B030D-6E8A-4147-A177-3AD203B41FA5}">
                      <a16:colId xmlns:a16="http://schemas.microsoft.com/office/drawing/2014/main" val="2167289954"/>
                    </a:ext>
                  </a:extLst>
                </a:gridCol>
                <a:gridCol w="1485900">
                  <a:extLst>
                    <a:ext uri="{9D8B030D-6E8A-4147-A177-3AD203B41FA5}">
                      <a16:colId xmlns:a16="http://schemas.microsoft.com/office/drawing/2014/main" val="2068381823"/>
                    </a:ext>
                  </a:extLst>
                </a:gridCol>
                <a:gridCol w="1485900">
                  <a:extLst>
                    <a:ext uri="{9D8B030D-6E8A-4147-A177-3AD203B41FA5}">
                      <a16:colId xmlns:a16="http://schemas.microsoft.com/office/drawing/2014/main" val="2222152980"/>
                    </a:ext>
                  </a:extLst>
                </a:gridCol>
              </a:tblGrid>
              <a:tr h="448561">
                <a:tc>
                  <a:txBody>
                    <a:bodyPr/>
                    <a:lstStyle/>
                    <a:p>
                      <a:pPr marL="0" marR="0" algn="l" fontAlgn="t">
                        <a:lnSpc>
                          <a:spcPct val="107000"/>
                        </a:lnSpc>
                        <a:spcBef>
                          <a:spcPts val="0"/>
                        </a:spcBef>
                        <a:spcAft>
                          <a:spcPts val="0"/>
                        </a:spcAft>
                      </a:pPr>
                      <a:r>
                        <a:rPr lang="en-US" sz="1600" u="none" strike="noStrike">
                          <a:effectLst/>
                        </a:rPr>
                        <a:t> </a:t>
                      </a:r>
                      <a:endParaRPr lang="en-US" sz="1600" b="0"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u="none" strike="noStrike" dirty="0">
                          <a:effectLst/>
                        </a:rPr>
                        <a:t>Year 1</a:t>
                      </a:r>
                    </a:p>
                    <a:p>
                      <a:pPr marL="0" marR="0" algn="ctr" fontAlgn="t">
                        <a:lnSpc>
                          <a:spcPct val="150000"/>
                        </a:lnSpc>
                        <a:spcBef>
                          <a:spcPts val="0"/>
                        </a:spcBef>
                        <a:spcAft>
                          <a:spcPts val="0"/>
                        </a:spcAft>
                      </a:pPr>
                      <a:r>
                        <a:rPr lang="en-US" sz="1600" b="0" i="0" u="none" strike="noStrike" dirty="0">
                          <a:effectLst/>
                          <a:latin typeface="Arial" panose="020B0604020202020204" pitchFamily="34" charset="0"/>
                          <a:cs typeface="Arial" panose="020B0604020202020204" pitchFamily="34" charset="0"/>
                        </a:rPr>
                        <a:t>2021-2022</a:t>
                      </a:r>
                    </a:p>
                  </a:txBody>
                  <a:tcPr marL="68580" marR="68580" marT="3810" marB="0"/>
                </a:tc>
                <a:tc>
                  <a:txBody>
                    <a:bodyPr/>
                    <a:lstStyle/>
                    <a:p>
                      <a:pPr marL="0" marR="0" algn="ctr" fontAlgn="t">
                        <a:lnSpc>
                          <a:spcPct val="150000"/>
                        </a:lnSpc>
                        <a:spcBef>
                          <a:spcPts val="0"/>
                        </a:spcBef>
                        <a:spcAft>
                          <a:spcPts val="0"/>
                        </a:spcAft>
                      </a:pPr>
                      <a:r>
                        <a:rPr lang="en-US" sz="1800" u="none" strike="noStrike" dirty="0">
                          <a:effectLst/>
                        </a:rPr>
                        <a:t>Year 2</a:t>
                      </a:r>
                    </a:p>
                    <a:p>
                      <a:pPr marL="0" marR="0" algn="ctr" fontAlgn="t">
                        <a:lnSpc>
                          <a:spcPct val="150000"/>
                        </a:lnSpc>
                        <a:spcBef>
                          <a:spcPts val="0"/>
                        </a:spcBef>
                        <a:spcAft>
                          <a:spcPts val="0"/>
                        </a:spcAft>
                      </a:pPr>
                      <a:r>
                        <a:rPr lang="en-US" sz="1600" b="0" i="0" u="none" strike="noStrike" dirty="0">
                          <a:effectLst/>
                          <a:latin typeface="Arial" panose="020B0604020202020204" pitchFamily="34" charset="0"/>
                          <a:cs typeface="Arial" panose="020B0604020202020204" pitchFamily="34" charset="0"/>
                        </a:rPr>
                        <a:t>2022-2023</a:t>
                      </a:r>
                    </a:p>
                  </a:txBody>
                  <a:tcPr marL="68580" marR="68580" marT="3810" marB="0"/>
                </a:tc>
                <a:tc>
                  <a:txBody>
                    <a:bodyPr/>
                    <a:lstStyle/>
                    <a:p>
                      <a:pPr marL="0" marR="0" algn="ctr" fontAlgn="t">
                        <a:lnSpc>
                          <a:spcPct val="150000"/>
                        </a:lnSpc>
                        <a:spcBef>
                          <a:spcPts val="0"/>
                        </a:spcBef>
                        <a:spcAft>
                          <a:spcPts val="0"/>
                        </a:spcAft>
                      </a:pPr>
                      <a:r>
                        <a:rPr lang="en-US" sz="1800" u="none" strike="noStrike" dirty="0">
                          <a:effectLst/>
                        </a:rPr>
                        <a:t>Year 3</a:t>
                      </a:r>
                    </a:p>
                    <a:p>
                      <a:pPr marL="0" marR="0" algn="ctr" fontAlgn="t">
                        <a:lnSpc>
                          <a:spcPct val="150000"/>
                        </a:lnSpc>
                        <a:spcBef>
                          <a:spcPts val="0"/>
                        </a:spcBef>
                        <a:spcAft>
                          <a:spcPts val="0"/>
                        </a:spcAft>
                      </a:pPr>
                      <a:r>
                        <a:rPr lang="en-US" sz="1600" b="0" i="0" u="none" strike="noStrike" dirty="0">
                          <a:effectLst/>
                          <a:latin typeface="Arial" panose="020B0604020202020204" pitchFamily="34" charset="0"/>
                          <a:cs typeface="Arial" panose="020B0604020202020204" pitchFamily="34" charset="0"/>
                        </a:rPr>
                        <a:t>2023-2024</a:t>
                      </a:r>
                    </a:p>
                  </a:txBody>
                  <a:tcPr marL="68580" marR="68580" marT="3810" marB="0"/>
                </a:tc>
                <a:extLst>
                  <a:ext uri="{0D108BD9-81ED-4DB2-BD59-A6C34878D82A}">
                    <a16:rowId xmlns:a16="http://schemas.microsoft.com/office/drawing/2014/main" val="3218183037"/>
                  </a:ext>
                </a:extLst>
              </a:tr>
              <a:tr h="448561">
                <a:tc>
                  <a:txBody>
                    <a:bodyPr/>
                    <a:lstStyle/>
                    <a:p>
                      <a:pPr marL="0" marR="0" algn="ctr" fontAlgn="t">
                        <a:lnSpc>
                          <a:spcPct val="150000"/>
                        </a:lnSpc>
                        <a:spcBef>
                          <a:spcPts val="0"/>
                        </a:spcBef>
                        <a:spcAft>
                          <a:spcPts val="0"/>
                        </a:spcAft>
                      </a:pPr>
                      <a:r>
                        <a:rPr lang="en-US" sz="1800" b="1" u="none" strike="noStrike">
                          <a:effectLst/>
                        </a:rPr>
                        <a:t>Kindergarten</a:t>
                      </a:r>
                      <a:endParaRPr lang="en-US" sz="1800" b="1"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solidFill>
                            <a:srgbClr val="C00000"/>
                          </a:solidFill>
                          <a:effectLst/>
                        </a:rPr>
                        <a:t>X</a:t>
                      </a:r>
                      <a:endParaRPr lang="en-US" sz="1800" b="1" i="0" u="none" strike="noStrike" dirty="0">
                        <a:solidFill>
                          <a:srgbClr val="C00000"/>
                        </a:solidFill>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endParaRPr lang="en-US" sz="1800" b="1"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endParaRPr lang="en-US" sz="1800" b="1" i="0" u="none" strike="noStrike" dirty="0">
                        <a:effectLst/>
                        <a:latin typeface="Arial" panose="020B0604020202020204" pitchFamily="34" charset="0"/>
                        <a:cs typeface="Arial" panose="020B0604020202020204" pitchFamily="34" charset="0"/>
                      </a:endParaRPr>
                    </a:p>
                  </a:txBody>
                  <a:tcPr marL="68580" marR="68580" marT="3810" marB="0"/>
                </a:tc>
                <a:extLst>
                  <a:ext uri="{0D108BD9-81ED-4DB2-BD59-A6C34878D82A}">
                    <a16:rowId xmlns:a16="http://schemas.microsoft.com/office/drawing/2014/main" val="678528697"/>
                  </a:ext>
                </a:extLst>
              </a:tr>
              <a:tr h="448561">
                <a:tc>
                  <a:txBody>
                    <a:bodyPr/>
                    <a:lstStyle/>
                    <a:p>
                      <a:pPr marL="0" marR="0" algn="ctr" fontAlgn="t">
                        <a:lnSpc>
                          <a:spcPct val="150000"/>
                        </a:lnSpc>
                        <a:spcBef>
                          <a:spcPts val="0"/>
                        </a:spcBef>
                        <a:spcAft>
                          <a:spcPts val="0"/>
                        </a:spcAft>
                      </a:pPr>
                      <a:r>
                        <a:rPr lang="en-US" sz="1800" u="none" strike="noStrike">
                          <a:effectLst/>
                        </a:rPr>
                        <a:t>Grade 1</a:t>
                      </a:r>
                      <a:endParaRPr lang="en-US" sz="1800" b="0"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solidFill>
                            <a:srgbClr val="FFC000"/>
                          </a:solidFill>
                          <a:effectLst/>
                        </a:rPr>
                        <a:t>X</a:t>
                      </a:r>
                      <a:endParaRPr lang="en-US" sz="1800" b="1" i="0" u="none" strike="noStrike" dirty="0">
                        <a:solidFill>
                          <a:srgbClr val="FFC000"/>
                        </a:solidFill>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solidFill>
                            <a:srgbClr val="C00000"/>
                          </a:solidFill>
                          <a:effectLst/>
                        </a:rPr>
                        <a:t>X</a:t>
                      </a:r>
                      <a:endParaRPr lang="en-US" sz="1800" b="1" i="0" u="none" strike="noStrike" dirty="0">
                        <a:solidFill>
                          <a:srgbClr val="C00000"/>
                        </a:solidFill>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effectLst/>
                        </a:rPr>
                        <a:t> </a:t>
                      </a:r>
                      <a:endParaRPr lang="en-US" sz="1800" b="1" i="0" u="none" strike="noStrike">
                        <a:effectLst/>
                        <a:latin typeface="Arial" panose="020B0604020202020204" pitchFamily="34" charset="0"/>
                        <a:cs typeface="Arial" panose="020B0604020202020204" pitchFamily="34" charset="0"/>
                      </a:endParaRPr>
                    </a:p>
                  </a:txBody>
                  <a:tcPr marL="68580" marR="68580" marT="3810" marB="0"/>
                </a:tc>
                <a:extLst>
                  <a:ext uri="{0D108BD9-81ED-4DB2-BD59-A6C34878D82A}">
                    <a16:rowId xmlns:a16="http://schemas.microsoft.com/office/drawing/2014/main" val="3541616224"/>
                  </a:ext>
                </a:extLst>
              </a:tr>
              <a:tr h="448561">
                <a:tc>
                  <a:txBody>
                    <a:bodyPr/>
                    <a:lstStyle/>
                    <a:p>
                      <a:pPr marL="0" marR="0" algn="ctr" fontAlgn="t">
                        <a:lnSpc>
                          <a:spcPct val="150000"/>
                        </a:lnSpc>
                        <a:spcBef>
                          <a:spcPts val="0"/>
                        </a:spcBef>
                        <a:spcAft>
                          <a:spcPts val="0"/>
                        </a:spcAft>
                      </a:pPr>
                      <a:r>
                        <a:rPr lang="en-US" sz="1800" u="none" strike="noStrike">
                          <a:effectLst/>
                        </a:rPr>
                        <a:t>Grade 2</a:t>
                      </a:r>
                      <a:endParaRPr lang="en-US" sz="1800" b="0"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effectLst/>
                        </a:rPr>
                        <a:t>X</a:t>
                      </a:r>
                      <a:endParaRPr lang="en-US" sz="1800" b="1"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dirty="0">
                          <a:solidFill>
                            <a:srgbClr val="FFC000"/>
                          </a:solidFill>
                          <a:effectLst/>
                        </a:rPr>
                        <a:t>X</a:t>
                      </a:r>
                      <a:endParaRPr lang="en-US" sz="1800" b="1" i="0" u="none" strike="noStrike" dirty="0">
                        <a:solidFill>
                          <a:srgbClr val="FFC000"/>
                        </a:solidFill>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solidFill>
                            <a:srgbClr val="C00000"/>
                          </a:solidFill>
                          <a:effectLst/>
                        </a:rPr>
                        <a:t>X</a:t>
                      </a:r>
                      <a:endParaRPr lang="en-US" sz="1800" b="1" i="0" u="none" strike="noStrike" dirty="0">
                        <a:solidFill>
                          <a:srgbClr val="C00000"/>
                        </a:solidFill>
                        <a:effectLst/>
                        <a:latin typeface="Arial" panose="020B0604020202020204" pitchFamily="34" charset="0"/>
                        <a:cs typeface="Arial" panose="020B0604020202020204" pitchFamily="34" charset="0"/>
                      </a:endParaRPr>
                    </a:p>
                  </a:txBody>
                  <a:tcPr marL="68580" marR="68580" marT="3810" marB="0"/>
                </a:tc>
                <a:extLst>
                  <a:ext uri="{0D108BD9-81ED-4DB2-BD59-A6C34878D82A}">
                    <a16:rowId xmlns:a16="http://schemas.microsoft.com/office/drawing/2014/main" val="3566226530"/>
                  </a:ext>
                </a:extLst>
              </a:tr>
              <a:tr h="448561">
                <a:tc>
                  <a:txBody>
                    <a:bodyPr/>
                    <a:lstStyle/>
                    <a:p>
                      <a:pPr marL="0" marR="0" algn="ctr" fontAlgn="t">
                        <a:lnSpc>
                          <a:spcPct val="150000"/>
                        </a:lnSpc>
                        <a:spcBef>
                          <a:spcPts val="0"/>
                        </a:spcBef>
                        <a:spcAft>
                          <a:spcPts val="0"/>
                        </a:spcAft>
                      </a:pPr>
                      <a:r>
                        <a:rPr lang="en-US" sz="1800" u="none" strike="noStrike">
                          <a:effectLst/>
                        </a:rPr>
                        <a:t>Grade 3</a:t>
                      </a:r>
                      <a:endParaRPr lang="en-US" sz="1800" b="0"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solidFill>
                            <a:srgbClr val="7030A0"/>
                          </a:solidFill>
                          <a:effectLst/>
                        </a:rPr>
                        <a:t>X</a:t>
                      </a:r>
                      <a:endParaRPr lang="en-US" sz="1800" b="1" i="0" u="none" strike="noStrike" dirty="0">
                        <a:solidFill>
                          <a:srgbClr val="7030A0"/>
                        </a:solidFill>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effectLst/>
                        </a:rPr>
                        <a:t>X</a:t>
                      </a:r>
                      <a:endParaRPr lang="en-US" sz="1800" b="1"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solidFill>
                            <a:srgbClr val="FFC000"/>
                          </a:solidFill>
                          <a:effectLst/>
                        </a:rPr>
                        <a:t>X</a:t>
                      </a:r>
                      <a:endParaRPr lang="en-US" sz="1800" b="1" i="0" u="none" strike="noStrike" dirty="0">
                        <a:solidFill>
                          <a:srgbClr val="FFC000"/>
                        </a:solidFill>
                        <a:effectLst/>
                        <a:latin typeface="Arial" panose="020B0604020202020204" pitchFamily="34" charset="0"/>
                        <a:cs typeface="Arial" panose="020B0604020202020204" pitchFamily="34" charset="0"/>
                      </a:endParaRPr>
                    </a:p>
                  </a:txBody>
                  <a:tcPr marL="68580" marR="68580" marT="3810" marB="0"/>
                </a:tc>
                <a:extLst>
                  <a:ext uri="{0D108BD9-81ED-4DB2-BD59-A6C34878D82A}">
                    <a16:rowId xmlns:a16="http://schemas.microsoft.com/office/drawing/2014/main" val="926439573"/>
                  </a:ext>
                </a:extLst>
              </a:tr>
              <a:tr h="448561">
                <a:tc>
                  <a:txBody>
                    <a:bodyPr/>
                    <a:lstStyle/>
                    <a:p>
                      <a:pPr marL="0" marR="0" algn="ctr" fontAlgn="t">
                        <a:lnSpc>
                          <a:spcPct val="150000"/>
                        </a:lnSpc>
                        <a:spcBef>
                          <a:spcPts val="0"/>
                        </a:spcBef>
                        <a:spcAft>
                          <a:spcPts val="0"/>
                        </a:spcAft>
                      </a:pPr>
                      <a:r>
                        <a:rPr lang="en-US" sz="1800" u="none" strike="noStrike">
                          <a:effectLst/>
                        </a:rPr>
                        <a:t>Grade 4</a:t>
                      </a:r>
                      <a:endParaRPr lang="en-US" sz="1800" b="0"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solidFill>
                            <a:srgbClr val="336BBC"/>
                          </a:solidFill>
                          <a:effectLst/>
                        </a:rPr>
                        <a:t>X</a:t>
                      </a:r>
                      <a:endParaRPr lang="en-US" sz="1800" b="1" i="0" u="none" strike="noStrike" dirty="0">
                        <a:solidFill>
                          <a:srgbClr val="336BBC"/>
                        </a:solidFill>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solidFill>
                            <a:srgbClr val="7030A0"/>
                          </a:solidFill>
                          <a:effectLst/>
                        </a:rPr>
                        <a:t>X</a:t>
                      </a:r>
                      <a:endParaRPr lang="en-US" sz="1800" b="1" i="0" u="none" strike="noStrike" dirty="0">
                        <a:solidFill>
                          <a:srgbClr val="7030A0"/>
                        </a:solidFill>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effectLst/>
                        </a:rPr>
                        <a:t>X</a:t>
                      </a:r>
                      <a:endParaRPr lang="en-US" sz="1800" b="1" i="0" u="none" strike="noStrike" dirty="0">
                        <a:effectLst/>
                        <a:latin typeface="Arial" panose="020B0604020202020204" pitchFamily="34" charset="0"/>
                        <a:cs typeface="Arial" panose="020B0604020202020204" pitchFamily="34" charset="0"/>
                      </a:endParaRPr>
                    </a:p>
                  </a:txBody>
                  <a:tcPr marL="68580" marR="68580" marT="3810" marB="0"/>
                </a:tc>
                <a:extLst>
                  <a:ext uri="{0D108BD9-81ED-4DB2-BD59-A6C34878D82A}">
                    <a16:rowId xmlns:a16="http://schemas.microsoft.com/office/drawing/2014/main" val="1824867938"/>
                  </a:ext>
                </a:extLst>
              </a:tr>
              <a:tr h="448561">
                <a:tc>
                  <a:txBody>
                    <a:bodyPr/>
                    <a:lstStyle/>
                    <a:p>
                      <a:pPr marL="0" marR="0" algn="ctr" fontAlgn="t">
                        <a:lnSpc>
                          <a:spcPct val="150000"/>
                        </a:lnSpc>
                        <a:spcBef>
                          <a:spcPts val="0"/>
                        </a:spcBef>
                        <a:spcAft>
                          <a:spcPts val="0"/>
                        </a:spcAft>
                      </a:pPr>
                      <a:r>
                        <a:rPr lang="en-US" sz="1800" u="none" strike="noStrike">
                          <a:effectLst/>
                        </a:rPr>
                        <a:t>Grade 5</a:t>
                      </a:r>
                      <a:endParaRPr lang="en-US" sz="1800" b="0"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effectLst/>
                        </a:rPr>
                        <a:t> </a:t>
                      </a:r>
                      <a:endParaRPr lang="en-US" sz="1800" b="1" i="0" u="none" strike="noStrike">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a:solidFill>
                            <a:srgbClr val="336BBC"/>
                          </a:solidFill>
                          <a:effectLst/>
                        </a:rPr>
                        <a:t>X</a:t>
                      </a:r>
                      <a:endParaRPr lang="en-US" sz="1800" b="1" i="0" u="none" strike="noStrike" dirty="0">
                        <a:solidFill>
                          <a:srgbClr val="336BBC"/>
                        </a:solidFill>
                        <a:effectLst/>
                        <a:latin typeface="Arial" panose="020B0604020202020204" pitchFamily="34" charset="0"/>
                        <a:cs typeface="Arial" panose="020B0604020202020204" pitchFamily="34" charset="0"/>
                      </a:endParaRPr>
                    </a:p>
                  </a:txBody>
                  <a:tcPr marL="68580" marR="68580" marT="3810" marB="0"/>
                </a:tc>
                <a:tc>
                  <a:txBody>
                    <a:bodyPr/>
                    <a:lstStyle/>
                    <a:p>
                      <a:pPr marL="0" marR="0" algn="ctr" fontAlgn="t">
                        <a:lnSpc>
                          <a:spcPct val="150000"/>
                        </a:lnSpc>
                        <a:spcBef>
                          <a:spcPts val="0"/>
                        </a:spcBef>
                        <a:spcAft>
                          <a:spcPts val="0"/>
                        </a:spcAft>
                      </a:pPr>
                      <a:r>
                        <a:rPr lang="en-US" sz="1800" b="1" u="none" strike="noStrike" dirty="0">
                          <a:solidFill>
                            <a:srgbClr val="7030A0"/>
                          </a:solidFill>
                          <a:effectLst/>
                        </a:rPr>
                        <a:t>X</a:t>
                      </a:r>
                      <a:endParaRPr lang="en-US" sz="1800" b="1" i="0" u="none" strike="noStrike" dirty="0">
                        <a:solidFill>
                          <a:srgbClr val="7030A0"/>
                        </a:solidFill>
                        <a:effectLst/>
                        <a:latin typeface="Arial" panose="020B0604020202020204" pitchFamily="34" charset="0"/>
                        <a:cs typeface="Arial" panose="020B0604020202020204" pitchFamily="34" charset="0"/>
                      </a:endParaRPr>
                    </a:p>
                  </a:txBody>
                  <a:tcPr marL="68580" marR="68580" marT="3810" marB="0"/>
                </a:tc>
                <a:extLst>
                  <a:ext uri="{0D108BD9-81ED-4DB2-BD59-A6C34878D82A}">
                    <a16:rowId xmlns:a16="http://schemas.microsoft.com/office/drawing/2014/main" val="292019763"/>
                  </a:ext>
                </a:extLst>
              </a:tr>
            </a:tbl>
          </a:graphicData>
        </a:graphic>
      </p:graphicFrame>
      <p:sp>
        <p:nvSpPr>
          <p:cNvPr id="6" name="TextBox 5">
            <a:extLst>
              <a:ext uri="{FF2B5EF4-FFF2-40B4-BE49-F238E27FC236}">
                <a16:creationId xmlns:a16="http://schemas.microsoft.com/office/drawing/2014/main" id="{28A3F60D-0B06-4F3D-9FF8-9E14B701FE38}"/>
              </a:ext>
            </a:extLst>
          </p:cNvPr>
          <p:cNvSpPr txBox="1"/>
          <p:nvPr/>
        </p:nvSpPr>
        <p:spPr>
          <a:xfrm>
            <a:off x="2038350" y="5937647"/>
            <a:ext cx="5943600" cy="615553"/>
          </a:xfrm>
          <a:prstGeom prst="rect">
            <a:avLst/>
          </a:prstGeom>
          <a:noFill/>
        </p:spPr>
        <p:txBody>
          <a:bodyPr wrap="square" rtlCol="0">
            <a:spAutoFit/>
          </a:bodyPr>
          <a:lstStyle/>
          <a:p>
            <a:r>
              <a:rPr lang="en-US" sz="1600">
                <a:effectLst/>
                <a:latin typeface="Calibri" panose="020F0502020204030204" pitchFamily="34" charset="0"/>
                <a:ea typeface="Calibri" panose="020F0502020204030204" pitchFamily="34" charset="0"/>
                <a:cs typeface="Times New Roman" panose="02020603050405020304" pitchFamily="18" charset="0"/>
              </a:rPr>
              <a:t>Each color represents a different cohort.</a:t>
            </a:r>
          </a:p>
          <a:p>
            <a:endParaRPr lang="en-US" dirty="0"/>
          </a:p>
        </p:txBody>
      </p:sp>
      <p:pic>
        <p:nvPicPr>
          <p:cNvPr id="7" name="Picture 6" descr="Logo, company name&#10;&#10;Description automatically generated">
            <a:extLst>
              <a:ext uri="{FF2B5EF4-FFF2-40B4-BE49-F238E27FC236}">
                <a16:creationId xmlns:a16="http://schemas.microsoft.com/office/drawing/2014/main" id="{995BB9C5-A196-4CE5-BE6C-61C52271E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108398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BDE39-7078-43F4-8B9D-0E55D70F70A9}"/>
              </a:ext>
            </a:extLst>
          </p:cNvPr>
          <p:cNvSpPr>
            <a:spLocks noGrp="1"/>
          </p:cNvSpPr>
          <p:nvPr>
            <p:ph type="title"/>
          </p:nvPr>
        </p:nvSpPr>
        <p:spPr>
          <a:xfrm>
            <a:off x="459138" y="729262"/>
            <a:ext cx="9249014" cy="844148"/>
          </a:xfrm>
          <a:solidFill>
            <a:srgbClr val="FFC000"/>
          </a:solidFill>
        </p:spPr>
        <p:txBody>
          <a:bodyPr>
            <a:normAutofit/>
          </a:bodyPr>
          <a:lstStyle/>
          <a:p>
            <a:pPr algn="ct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Project Timeline</a:t>
            </a:r>
            <a:endParaRPr lang="en-US" sz="2600" dirty="0">
              <a:solidFill>
                <a:schemeClr val="bg1"/>
              </a:solidFill>
            </a:endParaRPr>
          </a:p>
        </p:txBody>
      </p:sp>
      <p:graphicFrame>
        <p:nvGraphicFramePr>
          <p:cNvPr id="5" name="Table 4">
            <a:extLst>
              <a:ext uri="{FF2B5EF4-FFF2-40B4-BE49-F238E27FC236}">
                <a16:creationId xmlns:a16="http://schemas.microsoft.com/office/drawing/2014/main" id="{DC81F7DC-9F56-4327-A8EB-571EF92BD882}"/>
              </a:ext>
            </a:extLst>
          </p:cNvPr>
          <p:cNvGraphicFramePr/>
          <p:nvPr>
            <p:extLst>
              <p:ext uri="{D42A27DB-BD31-4B8C-83A1-F6EECF244321}">
                <p14:modId xmlns:p14="http://schemas.microsoft.com/office/powerpoint/2010/main" val="1304497845"/>
              </p:ext>
            </p:extLst>
          </p:nvPr>
        </p:nvGraphicFramePr>
        <p:xfrm>
          <a:off x="990600" y="2344420"/>
          <a:ext cx="8077201" cy="4665663"/>
        </p:xfrm>
        <a:graphic>
          <a:graphicData uri="http://schemas.openxmlformats.org/drawingml/2006/table">
            <a:tbl>
              <a:tblPr firstRow="1" firstCol="1" bandRow="1">
                <a:tableStyleId>{F5AB1C69-6EDB-4FF4-983F-18BD219EF322}</a:tableStyleId>
              </a:tblPr>
              <a:tblGrid>
                <a:gridCol w="1981200">
                  <a:extLst>
                    <a:ext uri="{9D8B030D-6E8A-4147-A177-3AD203B41FA5}">
                      <a16:colId xmlns:a16="http://schemas.microsoft.com/office/drawing/2014/main" val="3708513309"/>
                    </a:ext>
                  </a:extLst>
                </a:gridCol>
                <a:gridCol w="2057400">
                  <a:extLst>
                    <a:ext uri="{9D8B030D-6E8A-4147-A177-3AD203B41FA5}">
                      <a16:colId xmlns:a16="http://schemas.microsoft.com/office/drawing/2014/main" val="490967873"/>
                    </a:ext>
                  </a:extLst>
                </a:gridCol>
                <a:gridCol w="1981200">
                  <a:extLst>
                    <a:ext uri="{9D8B030D-6E8A-4147-A177-3AD203B41FA5}">
                      <a16:colId xmlns:a16="http://schemas.microsoft.com/office/drawing/2014/main" val="3584846973"/>
                    </a:ext>
                  </a:extLst>
                </a:gridCol>
                <a:gridCol w="2057401">
                  <a:extLst>
                    <a:ext uri="{9D8B030D-6E8A-4147-A177-3AD203B41FA5}">
                      <a16:colId xmlns:a16="http://schemas.microsoft.com/office/drawing/2014/main" val="2878622340"/>
                    </a:ext>
                  </a:extLst>
                </a:gridCol>
              </a:tblGrid>
              <a:tr h="626568">
                <a:tc>
                  <a:txBody>
                    <a:bodyPr/>
                    <a:lstStyle/>
                    <a:p>
                      <a:pPr marL="0" marR="0" algn="ctr" fontAlgn="t">
                        <a:lnSpc>
                          <a:spcPct val="150000"/>
                        </a:lnSpc>
                        <a:spcBef>
                          <a:spcPts val="0"/>
                        </a:spcBef>
                        <a:spcAft>
                          <a:spcPts val="0"/>
                        </a:spcAft>
                      </a:pPr>
                      <a:r>
                        <a:rPr lang="en-US" sz="1800" u="none" strike="noStrike" dirty="0">
                          <a:effectLst/>
                        </a:rPr>
                        <a:t>Year 1</a:t>
                      </a:r>
                    </a:p>
                    <a:p>
                      <a:pPr marL="0" marR="0" algn="ctr" fontAlgn="t">
                        <a:lnSpc>
                          <a:spcPct val="150000"/>
                        </a:lnSpc>
                        <a:spcBef>
                          <a:spcPts val="0"/>
                        </a:spcBef>
                        <a:spcAft>
                          <a:spcPts val="0"/>
                        </a:spcAft>
                      </a:pPr>
                      <a:r>
                        <a:rPr lang="en-US" sz="1600" b="0" i="0" u="none" strike="noStrike" dirty="0">
                          <a:effectLst/>
                          <a:latin typeface="Arial" panose="020B0604020202020204" pitchFamily="34" charset="0"/>
                          <a:cs typeface="Arial" panose="020B0604020202020204" pitchFamily="34" charset="0"/>
                        </a:rPr>
                        <a:t>2021-2022</a:t>
                      </a:r>
                    </a:p>
                  </a:txBody>
                  <a:tcPr marL="68580" marR="68580" marT="3810" marB="0"/>
                </a:tc>
                <a:tc>
                  <a:txBody>
                    <a:bodyPr/>
                    <a:lstStyle/>
                    <a:p>
                      <a:pPr marL="0" marR="0" algn="ctr" fontAlgn="t">
                        <a:lnSpc>
                          <a:spcPct val="150000"/>
                        </a:lnSpc>
                        <a:spcBef>
                          <a:spcPts val="0"/>
                        </a:spcBef>
                        <a:spcAft>
                          <a:spcPts val="0"/>
                        </a:spcAft>
                      </a:pPr>
                      <a:r>
                        <a:rPr lang="en-US" sz="1800" u="none" strike="noStrike" dirty="0">
                          <a:effectLst/>
                        </a:rPr>
                        <a:t>Year 2</a:t>
                      </a:r>
                    </a:p>
                    <a:p>
                      <a:pPr marL="0" marR="0" algn="ctr" fontAlgn="t">
                        <a:lnSpc>
                          <a:spcPct val="150000"/>
                        </a:lnSpc>
                        <a:spcBef>
                          <a:spcPts val="0"/>
                        </a:spcBef>
                        <a:spcAft>
                          <a:spcPts val="0"/>
                        </a:spcAft>
                      </a:pPr>
                      <a:r>
                        <a:rPr lang="en-US" sz="1600" b="0" i="0" u="none" strike="noStrike" dirty="0">
                          <a:effectLst/>
                          <a:latin typeface="Arial" panose="020B0604020202020204" pitchFamily="34" charset="0"/>
                          <a:cs typeface="Arial" panose="020B0604020202020204" pitchFamily="34" charset="0"/>
                        </a:rPr>
                        <a:t>2022-2023</a:t>
                      </a:r>
                    </a:p>
                  </a:txBody>
                  <a:tcPr marL="68580" marR="68580" marT="3810" marB="0"/>
                </a:tc>
                <a:tc>
                  <a:txBody>
                    <a:bodyPr/>
                    <a:lstStyle/>
                    <a:p>
                      <a:pPr marL="0" marR="0" algn="ctr" fontAlgn="t">
                        <a:lnSpc>
                          <a:spcPct val="150000"/>
                        </a:lnSpc>
                        <a:spcBef>
                          <a:spcPts val="0"/>
                        </a:spcBef>
                        <a:spcAft>
                          <a:spcPts val="0"/>
                        </a:spcAft>
                      </a:pPr>
                      <a:r>
                        <a:rPr lang="en-US" sz="1800" u="none" strike="noStrike" dirty="0">
                          <a:effectLst/>
                        </a:rPr>
                        <a:t>Year 3</a:t>
                      </a:r>
                    </a:p>
                    <a:p>
                      <a:pPr marL="0" marR="0" algn="ctr" fontAlgn="t">
                        <a:lnSpc>
                          <a:spcPct val="150000"/>
                        </a:lnSpc>
                        <a:spcBef>
                          <a:spcPts val="0"/>
                        </a:spcBef>
                        <a:spcAft>
                          <a:spcPts val="0"/>
                        </a:spcAft>
                      </a:pPr>
                      <a:r>
                        <a:rPr lang="en-US" sz="1600" b="0" i="0" u="none" strike="noStrike" dirty="0">
                          <a:effectLst/>
                          <a:latin typeface="Arial" panose="020B0604020202020204" pitchFamily="34" charset="0"/>
                          <a:cs typeface="Arial" panose="020B0604020202020204" pitchFamily="34" charset="0"/>
                        </a:rPr>
                        <a:t>2023-2024</a:t>
                      </a:r>
                    </a:p>
                  </a:txBody>
                  <a:tcPr marL="68580" marR="68580" marT="3810" marB="0"/>
                </a:tc>
                <a:tc>
                  <a:txBody>
                    <a:bodyPr/>
                    <a:lstStyle/>
                    <a:p>
                      <a:pPr marL="0" marR="0" algn="ctr" fontAlgn="t">
                        <a:lnSpc>
                          <a:spcPct val="150000"/>
                        </a:lnSpc>
                        <a:spcBef>
                          <a:spcPts val="0"/>
                        </a:spcBef>
                        <a:spcAft>
                          <a:spcPts val="0"/>
                        </a:spcAft>
                      </a:pPr>
                      <a:r>
                        <a:rPr lang="en-US" sz="1800" u="none" strike="noStrike" dirty="0">
                          <a:effectLst/>
                        </a:rPr>
                        <a:t>Year 4</a:t>
                      </a:r>
                    </a:p>
                    <a:p>
                      <a:pPr marL="0" marR="0" algn="ctr" fontAlgn="t">
                        <a:lnSpc>
                          <a:spcPct val="150000"/>
                        </a:lnSpc>
                        <a:spcBef>
                          <a:spcPts val="0"/>
                        </a:spcBef>
                        <a:spcAft>
                          <a:spcPts val="0"/>
                        </a:spcAft>
                      </a:pPr>
                      <a:r>
                        <a:rPr lang="en-US" sz="1600" b="0" i="0" u="none" strike="noStrike" dirty="0">
                          <a:effectLst/>
                          <a:latin typeface="Arial" panose="020B0604020202020204" pitchFamily="34" charset="0"/>
                          <a:cs typeface="Arial" panose="020B0604020202020204" pitchFamily="34" charset="0"/>
                        </a:rPr>
                        <a:t>2024-2025</a:t>
                      </a:r>
                    </a:p>
                  </a:txBody>
                  <a:tcPr marL="68580" marR="68580" marT="3810" marB="0"/>
                </a:tc>
                <a:extLst>
                  <a:ext uri="{0D108BD9-81ED-4DB2-BD59-A6C34878D82A}">
                    <a16:rowId xmlns:a16="http://schemas.microsoft.com/office/drawing/2014/main" val="104330645"/>
                  </a:ext>
                </a:extLst>
              </a:tr>
              <a:tr h="2486518">
                <a:tc>
                  <a:txBody>
                    <a:bodyPr/>
                    <a:lstStyle/>
                    <a:p>
                      <a:pPr marL="0" marR="0" algn="l" fontAlgn="t">
                        <a:lnSpc>
                          <a:spcPct val="107000"/>
                        </a:lnSpc>
                        <a:spcBef>
                          <a:spcPts val="0"/>
                        </a:spcBef>
                        <a:spcAft>
                          <a:spcPts val="0"/>
                        </a:spcAft>
                      </a:pPr>
                      <a:r>
                        <a:rPr lang="en-US" sz="1400" b="0" u="none" strike="noStrike" dirty="0">
                          <a:solidFill>
                            <a:schemeClr val="tx1"/>
                          </a:solidFill>
                          <a:effectLst/>
                          <a:latin typeface="Arial" panose="020B0604020202020204" pitchFamily="34" charset="0"/>
                          <a:cs typeface="Arial" panose="020B0604020202020204" pitchFamily="34" charset="0"/>
                        </a:rPr>
                        <a:t>Meet with school personnel to describe the project and agree on participation and partnership</a:t>
                      </a:r>
                    </a:p>
                    <a:p>
                      <a:pPr marL="0" marR="0" algn="l" fontAlgn="t">
                        <a:lnSpc>
                          <a:spcPct val="107000"/>
                        </a:lnSpc>
                        <a:spcBef>
                          <a:spcPts val="0"/>
                        </a:spcBef>
                        <a:spcAft>
                          <a:spcPts val="0"/>
                        </a:spcAft>
                      </a:pPr>
                      <a:endParaRPr lang="en-US" sz="1400" b="0" u="none" strike="noStrike" dirty="0">
                        <a:solidFill>
                          <a:schemeClr val="tx1"/>
                        </a:solidFill>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endParaRPr lang="en-US" sz="1400" b="0" u="none" strike="noStrike" dirty="0">
                        <a:solidFill>
                          <a:schemeClr val="tx1"/>
                        </a:solidFill>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endParaRPr lang="en-US" sz="1400" b="0" u="none" strike="noStrike" dirty="0">
                        <a:solidFill>
                          <a:schemeClr val="tx1"/>
                        </a:solidFill>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r>
                        <a:rPr lang="en-US" sz="1400" b="0" u="none" strike="noStrike" dirty="0">
                          <a:solidFill>
                            <a:schemeClr val="tx1"/>
                          </a:solidFill>
                          <a:effectLst/>
                          <a:latin typeface="Arial" panose="020B0604020202020204" pitchFamily="34" charset="0"/>
                          <a:cs typeface="Arial" panose="020B0604020202020204" pitchFamily="34" charset="0"/>
                        </a:rPr>
                        <a:t>Send home parent consent forms and</a:t>
                      </a:r>
                    </a:p>
                    <a:p>
                      <a:pPr marL="0" marR="0" algn="l" fontAlgn="t">
                        <a:lnSpc>
                          <a:spcPct val="107000"/>
                        </a:lnSpc>
                        <a:spcBef>
                          <a:spcPts val="0"/>
                        </a:spcBef>
                        <a:spcAft>
                          <a:spcPts val="0"/>
                        </a:spcAft>
                      </a:pPr>
                      <a:r>
                        <a:rPr lang="en-US" sz="1400" b="0" u="none" strike="noStrike" dirty="0">
                          <a:solidFill>
                            <a:schemeClr val="tx1"/>
                          </a:solidFill>
                          <a:effectLst/>
                          <a:latin typeface="Arial" panose="020B0604020202020204" pitchFamily="34" charset="0"/>
                          <a:cs typeface="Arial" panose="020B0604020202020204" pitchFamily="34" charset="0"/>
                        </a:rPr>
                        <a:t>questionnaire</a:t>
                      </a:r>
                    </a:p>
                    <a:p>
                      <a:pPr marL="0" marR="0" algn="l" fontAlgn="t">
                        <a:lnSpc>
                          <a:spcPct val="107000"/>
                        </a:lnSpc>
                        <a:spcBef>
                          <a:spcPts val="0"/>
                        </a:spcBef>
                        <a:spcAft>
                          <a:spcPts val="0"/>
                        </a:spcAft>
                      </a:pPr>
                      <a:endParaRPr lang="en-US" sz="1400" b="0" u="none" strike="noStrike" dirty="0">
                        <a:solidFill>
                          <a:schemeClr val="tx1"/>
                        </a:solidFill>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r>
                        <a:rPr lang="en-US" sz="1400" b="0" u="none" strike="noStrike" dirty="0">
                          <a:solidFill>
                            <a:schemeClr val="tx1"/>
                          </a:solidFill>
                          <a:effectLst/>
                          <a:latin typeface="Arial" panose="020B0604020202020204" pitchFamily="34" charset="0"/>
                          <a:cs typeface="Arial" panose="020B0604020202020204" pitchFamily="34" charset="0"/>
                        </a:rPr>
                        <a:t>Conduct </a:t>
                      </a:r>
                      <a:r>
                        <a:rPr lang="en-US" sz="1400" b="0" u="none" strike="noStrike" dirty="0" err="1">
                          <a:solidFill>
                            <a:schemeClr val="tx1"/>
                          </a:solidFill>
                          <a:effectLst/>
                          <a:latin typeface="Arial" panose="020B0604020202020204" pitchFamily="34" charset="0"/>
                          <a:cs typeface="Arial" panose="020B0604020202020204" pitchFamily="34" charset="0"/>
                        </a:rPr>
                        <a:t>Yr</a:t>
                      </a:r>
                      <a:r>
                        <a:rPr lang="en-US" sz="1400" b="0" u="none" strike="noStrike" dirty="0">
                          <a:solidFill>
                            <a:schemeClr val="tx1"/>
                          </a:solidFill>
                          <a:effectLst/>
                          <a:latin typeface="Arial" panose="020B0604020202020204" pitchFamily="34" charset="0"/>
                          <a:cs typeface="Arial" panose="020B0604020202020204" pitchFamily="34" charset="0"/>
                        </a:rPr>
                        <a:t> 1 assessments and class</a:t>
                      </a:r>
                    </a:p>
                    <a:p>
                      <a:pPr marL="0" marR="0" algn="l" fontAlgn="t">
                        <a:lnSpc>
                          <a:spcPct val="107000"/>
                        </a:lnSpc>
                        <a:spcBef>
                          <a:spcPts val="0"/>
                        </a:spcBef>
                        <a:spcAft>
                          <a:spcPts val="0"/>
                        </a:spcAft>
                      </a:pPr>
                      <a:r>
                        <a:rPr lang="en-US" sz="1400" b="0" u="none" strike="noStrike" dirty="0">
                          <a:solidFill>
                            <a:schemeClr val="tx1"/>
                          </a:solidFill>
                          <a:effectLst/>
                          <a:latin typeface="Arial" panose="020B0604020202020204" pitchFamily="34" charset="0"/>
                          <a:cs typeface="Arial" panose="020B0604020202020204" pitchFamily="34" charset="0"/>
                        </a:rPr>
                        <a:t>observations in grades K-4</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8580" marR="68580" marT="3810" marB="0">
                    <a:solidFill>
                      <a:srgbClr val="E1E1E1"/>
                    </a:solidFill>
                  </a:tcPr>
                </a:tc>
                <a:tc>
                  <a:txBody>
                    <a:bodyPr/>
                    <a:lstStyle/>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Conduct </a:t>
                      </a:r>
                      <a:r>
                        <a:rPr lang="en-US" sz="1400" u="none" strike="noStrike" dirty="0" err="1">
                          <a:effectLst/>
                          <a:latin typeface="Arial" panose="020B0604020202020204" pitchFamily="34" charset="0"/>
                          <a:cs typeface="Arial" panose="020B0604020202020204" pitchFamily="34" charset="0"/>
                        </a:rPr>
                        <a:t>Yr</a:t>
                      </a:r>
                      <a:r>
                        <a:rPr lang="en-US" sz="1400" u="none" strike="noStrike" dirty="0">
                          <a:effectLst/>
                          <a:latin typeface="Arial" panose="020B0604020202020204" pitchFamily="34" charset="0"/>
                          <a:cs typeface="Arial" panose="020B0604020202020204" pitchFamily="34" charset="0"/>
                        </a:rPr>
                        <a:t> 2 assessments and class</a:t>
                      </a: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observations in grades 1-5</a:t>
                      </a:r>
                    </a:p>
                    <a:p>
                      <a:pPr marL="0" marR="0" algn="l" fontAlgn="t">
                        <a:lnSpc>
                          <a:spcPct val="107000"/>
                        </a:lnSpc>
                        <a:spcBef>
                          <a:spcPts val="0"/>
                        </a:spcBef>
                        <a:spcAft>
                          <a:spcPts val="0"/>
                        </a:spcAft>
                      </a:pP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Share </a:t>
                      </a:r>
                      <a:r>
                        <a:rPr lang="en-US" sz="1400" u="none" strike="noStrike" dirty="0" err="1">
                          <a:effectLst/>
                          <a:latin typeface="Arial" panose="020B0604020202020204" pitchFamily="34" charset="0"/>
                          <a:cs typeface="Arial" panose="020B0604020202020204" pitchFamily="34" charset="0"/>
                        </a:rPr>
                        <a:t>Yr</a:t>
                      </a:r>
                      <a:r>
                        <a:rPr lang="en-US" sz="1400" u="none" strike="noStrike" dirty="0">
                          <a:effectLst/>
                          <a:latin typeface="Arial" panose="020B0604020202020204" pitchFamily="34" charset="0"/>
                          <a:cs typeface="Arial" panose="020B0604020202020204" pitchFamily="34" charset="0"/>
                        </a:rPr>
                        <a:t> 1 data with</a:t>
                      </a: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school staff</a:t>
                      </a:r>
                    </a:p>
                    <a:p>
                      <a:pPr marL="0" marR="0" algn="l" fontAlgn="t">
                        <a:lnSpc>
                          <a:spcPct val="107000"/>
                        </a:lnSpc>
                        <a:spcBef>
                          <a:spcPts val="0"/>
                        </a:spcBef>
                        <a:spcAft>
                          <a:spcPts val="0"/>
                        </a:spcAft>
                      </a:pPr>
                      <a:endParaRPr lang="en-US" sz="1400" b="0" i="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endParaRPr lang="en-US" sz="1400" b="0" i="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Provide Literacy Professional</a:t>
                      </a: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Development, as/if requested</a:t>
                      </a:r>
                      <a:endParaRPr lang="en-US" sz="1400" b="0" i="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endParaRPr lang="en-US" sz="1400" b="0"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Conduct </a:t>
                      </a:r>
                      <a:r>
                        <a:rPr lang="en-US" sz="1400" u="none" strike="noStrike" dirty="0" err="1">
                          <a:effectLst/>
                          <a:latin typeface="Arial" panose="020B0604020202020204" pitchFamily="34" charset="0"/>
                          <a:cs typeface="Arial" panose="020B0604020202020204" pitchFamily="34" charset="0"/>
                        </a:rPr>
                        <a:t>Yr</a:t>
                      </a:r>
                      <a:r>
                        <a:rPr lang="en-US" sz="1400" u="none" strike="noStrike" dirty="0">
                          <a:effectLst/>
                          <a:latin typeface="Arial" panose="020B0604020202020204" pitchFamily="34" charset="0"/>
                          <a:cs typeface="Arial" panose="020B0604020202020204" pitchFamily="34" charset="0"/>
                        </a:rPr>
                        <a:t> 3 assessments and class</a:t>
                      </a: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observations in grades 2-5</a:t>
                      </a:r>
                    </a:p>
                    <a:p>
                      <a:pPr marL="0" marR="0" algn="l" fontAlgn="t">
                        <a:lnSpc>
                          <a:spcPct val="107000"/>
                        </a:lnSpc>
                        <a:spcBef>
                          <a:spcPts val="0"/>
                        </a:spcBef>
                        <a:spcAft>
                          <a:spcPts val="0"/>
                        </a:spcAft>
                      </a:pP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Share </a:t>
                      </a:r>
                      <a:r>
                        <a:rPr lang="en-US" sz="1400" u="none" strike="noStrike" dirty="0" err="1">
                          <a:effectLst/>
                          <a:latin typeface="Arial" panose="020B0604020202020204" pitchFamily="34" charset="0"/>
                          <a:cs typeface="Arial" panose="020B0604020202020204" pitchFamily="34" charset="0"/>
                        </a:rPr>
                        <a:t>Yrs</a:t>
                      </a:r>
                      <a:r>
                        <a:rPr lang="en-US" sz="1400" u="none" strike="noStrike" dirty="0">
                          <a:effectLst/>
                          <a:latin typeface="Arial" panose="020B0604020202020204" pitchFamily="34" charset="0"/>
                          <a:cs typeface="Arial" panose="020B0604020202020204" pitchFamily="34" charset="0"/>
                        </a:rPr>
                        <a:t> 1&amp; 2 data</a:t>
                      </a: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with school staff</a:t>
                      </a:r>
                    </a:p>
                    <a:p>
                      <a:pPr marL="0" marR="0" algn="l" fontAlgn="t">
                        <a:lnSpc>
                          <a:spcPct val="107000"/>
                        </a:lnSpc>
                        <a:spcBef>
                          <a:spcPts val="0"/>
                        </a:spcBef>
                        <a:spcAft>
                          <a:spcPts val="0"/>
                        </a:spcAft>
                      </a:pP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Provide Literacy Professional</a:t>
                      </a: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Development, as/if requested</a:t>
                      </a:r>
                      <a:endParaRPr lang="en-US" sz="1400" b="0" i="0" u="none" strike="noStrike" dirty="0">
                        <a:effectLst/>
                        <a:latin typeface="Arial" panose="020B0604020202020204" pitchFamily="34" charset="0"/>
                        <a:cs typeface="Arial" panose="020B0604020202020204" pitchFamily="34" charset="0"/>
                      </a:endParaRPr>
                    </a:p>
                  </a:txBody>
                  <a:tcPr marL="68580" marR="68580" marT="3810" marB="0"/>
                </a:tc>
                <a:tc>
                  <a:txBody>
                    <a:bodyPr/>
                    <a:lstStyle/>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Conduct final data analyses (i.e., no data collection is schools will take place this year, unless requested by school or district)</a:t>
                      </a:r>
                    </a:p>
                    <a:p>
                      <a:pPr marL="0" marR="0" algn="l" fontAlgn="t">
                        <a:lnSpc>
                          <a:spcPct val="107000"/>
                        </a:lnSpc>
                        <a:spcBef>
                          <a:spcPts val="0"/>
                        </a:spcBef>
                        <a:spcAft>
                          <a:spcPts val="0"/>
                        </a:spcAft>
                      </a:pP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Share findings with the school first, and</a:t>
                      </a:r>
                      <a:r>
                        <a:rPr lang="en-US" sz="1400" u="none" strike="noStrike" baseline="0" dirty="0">
                          <a:effectLst/>
                          <a:latin typeface="Arial" panose="020B0604020202020204" pitchFamily="34" charset="0"/>
                          <a:cs typeface="Arial" panose="020B0604020202020204" pitchFamily="34" charset="0"/>
                        </a:rPr>
                        <a:t> then the district</a:t>
                      </a:r>
                      <a:endParaRPr lang="en-US" sz="1400" u="none" strike="noStrike" dirty="0">
                        <a:effectLst/>
                        <a:latin typeface="Arial" panose="020B0604020202020204" pitchFamily="34" charset="0"/>
                        <a:cs typeface="Arial" panose="020B0604020202020204" pitchFamily="34" charset="0"/>
                      </a:endParaRPr>
                    </a:p>
                    <a:p>
                      <a:pPr marL="0" marR="0" algn="l" fontAlgn="t">
                        <a:lnSpc>
                          <a:spcPct val="107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effectLst/>
                        <a:latin typeface="Arial" panose="020B0604020202020204" pitchFamily="34" charset="0"/>
                        <a:cs typeface="Arial" panose="020B0604020202020204" pitchFamily="34" charset="0"/>
                      </a:endParaRPr>
                    </a:p>
                  </a:txBody>
                  <a:tcPr marL="68580" marR="68580" marT="3810" marB="0"/>
                </a:tc>
                <a:extLst>
                  <a:ext uri="{0D108BD9-81ED-4DB2-BD59-A6C34878D82A}">
                    <a16:rowId xmlns:a16="http://schemas.microsoft.com/office/drawing/2014/main" val="2957419242"/>
                  </a:ext>
                </a:extLst>
              </a:tr>
            </a:tbl>
          </a:graphicData>
        </a:graphic>
      </p:graphicFrame>
      <p:pic>
        <p:nvPicPr>
          <p:cNvPr id="6" name="Picture 5" descr="Logo, company name&#10;&#10;Description automatically generated">
            <a:extLst>
              <a:ext uri="{FF2B5EF4-FFF2-40B4-BE49-F238E27FC236}">
                <a16:creationId xmlns:a16="http://schemas.microsoft.com/office/drawing/2014/main" id="{66970261-06E7-4C63-B2E1-4E2F76698D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49228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BC620-3500-44EA-BB84-B725EF506295}"/>
              </a:ext>
            </a:extLst>
          </p:cNvPr>
          <p:cNvSpPr>
            <a:spLocks noGrp="1"/>
          </p:cNvSpPr>
          <p:nvPr>
            <p:ph type="title"/>
          </p:nvPr>
        </p:nvSpPr>
        <p:spPr>
          <a:xfrm>
            <a:off x="459138" y="729262"/>
            <a:ext cx="9249014" cy="844148"/>
          </a:xfrm>
          <a:solidFill>
            <a:srgbClr val="FFC000"/>
          </a:solidFill>
        </p:spPr>
        <p:txBody>
          <a:bodyPr>
            <a:normAutofit fontScale="90000"/>
          </a:bodyPr>
          <a:lstStyle/>
          <a:p>
            <a:pPr algn="ct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9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Study Assessments</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endParaRPr lang="en-US" sz="2600" dirty="0">
              <a:solidFill>
                <a:schemeClr val="bg1"/>
              </a:solidFill>
            </a:endParaRPr>
          </a:p>
        </p:txBody>
      </p:sp>
      <p:graphicFrame>
        <p:nvGraphicFramePr>
          <p:cNvPr id="5" name="Table 14">
            <a:extLst>
              <a:ext uri="{FF2B5EF4-FFF2-40B4-BE49-F238E27FC236}">
                <a16:creationId xmlns:a16="http://schemas.microsoft.com/office/drawing/2014/main" id="{EE1717EE-1CB8-4FCF-AB75-6CBD597A0E58}"/>
              </a:ext>
            </a:extLst>
          </p:cNvPr>
          <p:cNvGraphicFramePr>
            <a:graphicFrameLocks noGrp="1"/>
          </p:cNvGraphicFramePr>
          <p:nvPr>
            <p:extLst>
              <p:ext uri="{D42A27DB-BD31-4B8C-83A1-F6EECF244321}">
                <p14:modId xmlns:p14="http://schemas.microsoft.com/office/powerpoint/2010/main" val="2728285085"/>
              </p:ext>
            </p:extLst>
          </p:nvPr>
        </p:nvGraphicFramePr>
        <p:xfrm>
          <a:off x="2057400" y="2667000"/>
          <a:ext cx="5943600" cy="3505200"/>
        </p:xfrm>
        <a:graphic>
          <a:graphicData uri="http://schemas.openxmlformats.org/drawingml/2006/table">
            <a:tbl>
              <a:tblPr firstRow="1" bandRow="1">
                <a:tableStyleId>{1FECB4D8-DB02-4DC6-A0A2-4F2EBAE1DC90}</a:tableStyleId>
              </a:tblPr>
              <a:tblGrid>
                <a:gridCol w="1341120">
                  <a:extLst>
                    <a:ext uri="{9D8B030D-6E8A-4147-A177-3AD203B41FA5}">
                      <a16:colId xmlns:a16="http://schemas.microsoft.com/office/drawing/2014/main" val="2197394004"/>
                    </a:ext>
                  </a:extLst>
                </a:gridCol>
                <a:gridCol w="1402080">
                  <a:extLst>
                    <a:ext uri="{9D8B030D-6E8A-4147-A177-3AD203B41FA5}">
                      <a16:colId xmlns:a16="http://schemas.microsoft.com/office/drawing/2014/main" val="3418362103"/>
                    </a:ext>
                  </a:extLst>
                </a:gridCol>
                <a:gridCol w="1905000">
                  <a:extLst>
                    <a:ext uri="{9D8B030D-6E8A-4147-A177-3AD203B41FA5}">
                      <a16:colId xmlns:a16="http://schemas.microsoft.com/office/drawing/2014/main" val="961077610"/>
                    </a:ext>
                  </a:extLst>
                </a:gridCol>
                <a:gridCol w="1295400">
                  <a:extLst>
                    <a:ext uri="{9D8B030D-6E8A-4147-A177-3AD203B41FA5}">
                      <a16:colId xmlns:a16="http://schemas.microsoft.com/office/drawing/2014/main" val="2819365850"/>
                    </a:ext>
                  </a:extLst>
                </a:gridCol>
              </a:tblGrid>
              <a:tr h="370840">
                <a:tc>
                  <a:txBody>
                    <a:bodyPr/>
                    <a:lstStyle/>
                    <a:p>
                      <a:pPr marL="67945" marR="0" algn="ctr" eaLnBrk="0" hangingPunct="0">
                        <a:lnSpc>
                          <a:spcPct val="100000"/>
                        </a:lnSpc>
                        <a:spcBef>
                          <a:spcPts val="0"/>
                        </a:spcBef>
                        <a:spcAft>
                          <a:spcPts val="0"/>
                        </a:spcAft>
                      </a:pPr>
                      <a:r>
                        <a:rPr lang="en-US" sz="1200" b="1" dirty="0">
                          <a:effectLst/>
                        </a:rPr>
                        <a:t>Variable</a:t>
                      </a:r>
                      <a:endParaRPr lang="en-US" sz="1200" dirty="0">
                        <a:effectLst/>
                      </a:endParaRPr>
                    </a:p>
                    <a:p>
                      <a:pPr marL="67945" marR="0" algn="ctr" eaLnBrk="0" hangingPunct="0">
                        <a:lnSpc>
                          <a:spcPct val="100000"/>
                        </a:lnSpc>
                        <a:spcBef>
                          <a:spcPts val="0"/>
                        </a:spcBef>
                        <a:spcAft>
                          <a:spcPts val="0"/>
                        </a:spcAft>
                      </a:pPr>
                      <a:r>
                        <a:rPr lang="en-US" sz="1200" b="1" dirty="0">
                          <a:effectLst/>
                        </a:rPr>
                        <a:t>category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algn="ctr" eaLnBrk="0" hangingPunct="0">
                        <a:lnSpc>
                          <a:spcPct val="100000"/>
                        </a:lnSpc>
                        <a:spcBef>
                          <a:spcPts val="0"/>
                        </a:spcBef>
                        <a:spcAft>
                          <a:spcPts val="0"/>
                        </a:spcAft>
                      </a:pPr>
                      <a:r>
                        <a:rPr lang="en-US" sz="1200" b="1" dirty="0">
                          <a:effectLst/>
                        </a:rPr>
                        <a:t>Variable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6675" marR="0" algn="ctr" eaLnBrk="0" hangingPunct="0">
                        <a:lnSpc>
                          <a:spcPct val="100000"/>
                        </a:lnSpc>
                        <a:spcBef>
                          <a:spcPts val="0"/>
                        </a:spcBef>
                        <a:spcAft>
                          <a:spcPts val="0"/>
                        </a:spcAft>
                      </a:pPr>
                      <a:r>
                        <a:rPr lang="en-US" sz="1200" b="1" dirty="0">
                          <a:effectLst/>
                        </a:rPr>
                        <a:t>Assessment name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algn="ctr" eaLnBrk="0" hangingPunct="0">
                        <a:lnSpc>
                          <a:spcPct val="100000"/>
                        </a:lnSpc>
                        <a:spcBef>
                          <a:spcPts val="0"/>
                        </a:spcBef>
                        <a:spcAft>
                          <a:spcPts val="0"/>
                        </a:spcAft>
                      </a:pPr>
                      <a:r>
                        <a:rPr lang="en-US" sz="1200" b="1" dirty="0">
                          <a:effectLst/>
                        </a:rPr>
                        <a:t>Maximum Length</a:t>
                      </a:r>
                      <a:endParaRPr lang="en-US" sz="1200" dirty="0">
                        <a:effectLst/>
                      </a:endParaRPr>
                    </a:p>
                    <a:p>
                      <a:pPr marL="67945" marR="0" algn="ctr" eaLnBrk="0" hangingPunct="0">
                        <a:lnSpc>
                          <a:spcPct val="100000"/>
                        </a:lnSpc>
                        <a:spcBef>
                          <a:spcPts val="0"/>
                        </a:spcBef>
                        <a:spcAft>
                          <a:spcPts val="0"/>
                        </a:spcAft>
                      </a:pPr>
                      <a:r>
                        <a:rPr lang="en-US" sz="1200" b="1" dirty="0">
                          <a:effectLst/>
                        </a:rPr>
                        <a:t>in minutes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300131830"/>
                  </a:ext>
                </a:extLst>
              </a:tr>
              <a:tr h="370840">
                <a:tc>
                  <a:txBody>
                    <a:bodyPr/>
                    <a:lstStyle/>
                    <a:p>
                      <a:pPr marL="67945" marR="0" eaLnBrk="0" hangingPunct="0">
                        <a:lnSpc>
                          <a:spcPct val="100000"/>
                        </a:lnSpc>
                        <a:spcBef>
                          <a:spcPts val="0"/>
                        </a:spcBef>
                        <a:spcAft>
                          <a:spcPts val="0"/>
                        </a:spcAft>
                      </a:pPr>
                      <a:r>
                        <a:rPr lang="en-US" sz="1200" dirty="0">
                          <a:effectLst/>
                        </a:rPr>
                        <a:t>Cognitive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eaLnBrk="0" hangingPunct="0">
                        <a:lnSpc>
                          <a:spcPct val="100000"/>
                        </a:lnSpc>
                        <a:spcBef>
                          <a:spcPts val="0"/>
                        </a:spcBef>
                        <a:spcAft>
                          <a:spcPts val="0"/>
                        </a:spcAft>
                      </a:pPr>
                      <a:r>
                        <a:rPr lang="en-US" sz="1200">
                          <a:effectLst/>
                        </a:rPr>
                        <a:t>Executive function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6675" marR="0" eaLnBrk="0" hangingPunct="0">
                        <a:lnSpc>
                          <a:spcPct val="100000"/>
                        </a:lnSpc>
                        <a:spcBef>
                          <a:spcPts val="0"/>
                        </a:spcBef>
                        <a:spcAft>
                          <a:spcPts val="0"/>
                        </a:spcAft>
                      </a:pPr>
                      <a:r>
                        <a:rPr lang="en-US" sz="1200">
                          <a:effectLst/>
                        </a:rPr>
                        <a:t>Frog Matrices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algn="ctr" eaLnBrk="0" hangingPunct="0">
                        <a:lnSpc>
                          <a:spcPct val="100000"/>
                        </a:lnSpc>
                        <a:spcBef>
                          <a:spcPts val="0"/>
                        </a:spcBef>
                        <a:spcAft>
                          <a:spcPts val="0"/>
                        </a:spcAft>
                      </a:pPr>
                      <a:r>
                        <a:rPr lang="en-US" sz="1200" dirty="0">
                          <a:effectLst/>
                        </a:rPr>
                        <a:t>10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885566482"/>
                  </a:ext>
                </a:extLst>
              </a:tr>
              <a:tr h="370840">
                <a:tc>
                  <a:txBody>
                    <a:bodyPr/>
                    <a:lstStyle/>
                    <a:p>
                      <a:pPr marL="67945" marR="0" eaLnBrk="0" hangingPunct="0">
                        <a:lnSpc>
                          <a:spcPct val="100000"/>
                        </a:lnSpc>
                        <a:spcBef>
                          <a:spcPts val="0"/>
                        </a:spcBef>
                        <a:spcAft>
                          <a:spcPts val="0"/>
                        </a:spcAft>
                      </a:pPr>
                      <a:r>
                        <a:rPr lang="en-US" sz="1200" dirty="0">
                          <a:effectLst/>
                        </a:rPr>
                        <a:t>Cognitive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eaLnBrk="0" hangingPunct="0">
                        <a:lnSpc>
                          <a:spcPct val="100000"/>
                        </a:lnSpc>
                        <a:spcBef>
                          <a:spcPts val="0"/>
                        </a:spcBef>
                        <a:spcAft>
                          <a:spcPts val="0"/>
                        </a:spcAft>
                      </a:pPr>
                      <a:r>
                        <a:rPr lang="en-US" sz="1200" dirty="0">
                          <a:effectLst/>
                        </a:rPr>
                        <a:t>Executive function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6675" marR="0" eaLnBrk="0" hangingPunct="0">
                        <a:lnSpc>
                          <a:spcPct val="100000"/>
                        </a:lnSpc>
                        <a:spcBef>
                          <a:spcPts val="0"/>
                        </a:spcBef>
                        <a:spcAft>
                          <a:spcPts val="0"/>
                        </a:spcAft>
                      </a:pPr>
                      <a:r>
                        <a:rPr lang="en-US" sz="1200" dirty="0">
                          <a:effectLst/>
                        </a:rPr>
                        <a:t>Dog-Bone Trail-making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algn="ctr" eaLnBrk="0" hangingPunct="0">
                        <a:lnSpc>
                          <a:spcPct val="100000"/>
                        </a:lnSpc>
                        <a:spcBef>
                          <a:spcPts val="0"/>
                        </a:spcBef>
                        <a:spcAft>
                          <a:spcPts val="0"/>
                        </a:spcAft>
                      </a:pPr>
                      <a:r>
                        <a:rPr lang="en-US" sz="1200" dirty="0">
                          <a:effectLst/>
                        </a:rPr>
                        <a:t>10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777614766"/>
                  </a:ext>
                </a:extLst>
              </a:tr>
              <a:tr h="370840">
                <a:tc>
                  <a:txBody>
                    <a:bodyPr/>
                    <a:lstStyle/>
                    <a:p>
                      <a:pPr marL="67945" marR="0" eaLnBrk="0" hangingPunct="0">
                        <a:lnSpc>
                          <a:spcPct val="100000"/>
                        </a:lnSpc>
                        <a:spcBef>
                          <a:spcPts val="0"/>
                        </a:spcBef>
                        <a:spcAft>
                          <a:spcPts val="0"/>
                        </a:spcAft>
                      </a:pPr>
                      <a:r>
                        <a:rPr lang="en-US" sz="1200">
                          <a:effectLst/>
                        </a:rPr>
                        <a:t>Cognitive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eaLnBrk="0" hangingPunct="0">
                        <a:lnSpc>
                          <a:spcPct val="100000"/>
                        </a:lnSpc>
                        <a:spcBef>
                          <a:spcPts val="0"/>
                        </a:spcBef>
                        <a:spcAft>
                          <a:spcPts val="0"/>
                        </a:spcAft>
                      </a:pPr>
                      <a:r>
                        <a:rPr lang="en-US" sz="1200" dirty="0">
                          <a:effectLst/>
                        </a:rPr>
                        <a:t>Executive function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6675" marR="0" eaLnBrk="0" hangingPunct="0">
                        <a:lnSpc>
                          <a:spcPct val="100000"/>
                        </a:lnSpc>
                        <a:spcBef>
                          <a:spcPts val="0"/>
                        </a:spcBef>
                        <a:spcAft>
                          <a:spcPts val="0"/>
                        </a:spcAft>
                      </a:pPr>
                      <a:r>
                        <a:rPr lang="en-US" sz="1200" dirty="0">
                          <a:effectLst/>
                        </a:rPr>
                        <a:t>N-Back</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algn="ctr" eaLnBrk="0" hangingPunct="0">
                        <a:lnSpc>
                          <a:spcPct val="100000"/>
                        </a:lnSpc>
                        <a:spcBef>
                          <a:spcPts val="0"/>
                        </a:spcBef>
                        <a:spcAft>
                          <a:spcPts val="0"/>
                        </a:spcAft>
                      </a:pPr>
                      <a:r>
                        <a:rPr lang="en-US" sz="1200" dirty="0">
                          <a:effectLst/>
                        </a:rPr>
                        <a:t>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164950008"/>
                  </a:ext>
                </a:extLst>
              </a:tr>
              <a:tr h="370840">
                <a:tc>
                  <a:txBody>
                    <a:bodyPr/>
                    <a:lstStyle/>
                    <a:p>
                      <a:pPr marL="67945" marR="0" eaLnBrk="0" hangingPunct="0">
                        <a:lnSpc>
                          <a:spcPct val="100000"/>
                        </a:lnSpc>
                        <a:spcBef>
                          <a:spcPts val="0"/>
                        </a:spcBef>
                        <a:spcAft>
                          <a:spcPts val="0"/>
                        </a:spcAft>
                      </a:pPr>
                      <a:r>
                        <a:rPr lang="en-US" sz="1200">
                          <a:effectLst/>
                        </a:rPr>
                        <a:t>Reading</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341630" eaLnBrk="0" hangingPunct="0">
                        <a:lnSpc>
                          <a:spcPct val="100000"/>
                        </a:lnSpc>
                        <a:spcBef>
                          <a:spcPts val="0"/>
                        </a:spcBef>
                        <a:spcAft>
                          <a:spcPts val="0"/>
                        </a:spcAft>
                      </a:pPr>
                      <a:r>
                        <a:rPr lang="en-US" sz="1200" dirty="0">
                          <a:effectLst/>
                        </a:rPr>
                        <a:t>Reading comprehension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6675" marR="449580" eaLnBrk="0" hangingPunct="0">
                        <a:lnSpc>
                          <a:spcPct val="100000"/>
                        </a:lnSpc>
                        <a:spcBef>
                          <a:spcPts val="0"/>
                        </a:spcBef>
                        <a:spcAft>
                          <a:spcPts val="0"/>
                        </a:spcAft>
                      </a:pPr>
                      <a:r>
                        <a:rPr lang="en-US" sz="1200" dirty="0">
                          <a:effectLst/>
                        </a:rPr>
                        <a:t>Woodcock </a:t>
                      </a:r>
                      <a:r>
                        <a:rPr lang="en-US" sz="1200" spc="-5" dirty="0">
                          <a:effectLst/>
                        </a:rPr>
                        <a:t>Johnson/Woodcock </a:t>
                      </a:r>
                      <a:r>
                        <a:rPr lang="en-US" sz="1200" dirty="0">
                          <a:effectLst/>
                        </a:rPr>
                        <a:t>Munoz</a:t>
                      </a:r>
                      <a:r>
                        <a:rPr lang="en-US" sz="1200" spc="-15" dirty="0">
                          <a:effectLst/>
                        </a:rPr>
                        <a:t> </a:t>
                      </a:r>
                      <a:r>
                        <a:rPr lang="en-US" sz="1200" dirty="0">
                          <a:effectLst/>
                        </a:rPr>
                        <a:t>Passage</a:t>
                      </a:r>
                    </a:p>
                    <a:p>
                      <a:pPr marL="66675" marR="0" eaLnBrk="0" hangingPunct="0">
                        <a:lnSpc>
                          <a:spcPct val="100000"/>
                        </a:lnSpc>
                        <a:spcBef>
                          <a:spcPts val="0"/>
                        </a:spcBef>
                        <a:spcAft>
                          <a:spcPts val="0"/>
                        </a:spcAft>
                      </a:pPr>
                      <a:r>
                        <a:rPr lang="en-US" sz="1200" dirty="0">
                          <a:effectLst/>
                        </a:rPr>
                        <a:t>Comprehension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algn="ctr" eaLnBrk="0" hangingPunct="0">
                        <a:lnSpc>
                          <a:spcPct val="100000"/>
                        </a:lnSpc>
                        <a:spcBef>
                          <a:spcPts val="0"/>
                        </a:spcBef>
                        <a:spcAft>
                          <a:spcPts val="0"/>
                        </a:spcAft>
                      </a:pPr>
                      <a:r>
                        <a:rPr lang="en-US" sz="1200" dirty="0">
                          <a:effectLst/>
                        </a:rPr>
                        <a:t>10 </a:t>
                      </a:r>
                    </a:p>
                    <a:p>
                      <a:pPr marL="67945" marR="0" algn="ctr" eaLnBrk="0" hangingPunct="0">
                        <a:lnSpc>
                          <a:spcPct val="100000"/>
                        </a:lnSpc>
                        <a:spcBef>
                          <a:spcPts val="0"/>
                        </a:spcBef>
                        <a:spcAft>
                          <a:spcPts val="0"/>
                        </a:spcAft>
                      </a:pPr>
                      <a:r>
                        <a:rPr lang="en-US" sz="1200" dirty="0">
                          <a:effectLst/>
                        </a:rPr>
                        <a:t>(5 per language)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650490883"/>
                  </a:ext>
                </a:extLst>
              </a:tr>
              <a:tr h="370840">
                <a:tc>
                  <a:txBody>
                    <a:bodyPr/>
                    <a:lstStyle/>
                    <a:p>
                      <a:pPr marL="67945" marR="0" eaLnBrk="0" hangingPunct="0">
                        <a:lnSpc>
                          <a:spcPct val="100000"/>
                        </a:lnSpc>
                        <a:spcBef>
                          <a:spcPts val="0"/>
                        </a:spcBef>
                        <a:spcAft>
                          <a:spcPts val="0"/>
                        </a:spcAft>
                      </a:pPr>
                      <a:r>
                        <a:rPr lang="en-US" sz="1200">
                          <a:effectLst/>
                        </a:rPr>
                        <a:t>Language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607060" eaLnBrk="0" hangingPunct="0">
                        <a:lnSpc>
                          <a:spcPct val="100000"/>
                        </a:lnSpc>
                        <a:spcBef>
                          <a:spcPts val="0"/>
                        </a:spcBef>
                        <a:spcAft>
                          <a:spcPts val="0"/>
                        </a:spcAft>
                      </a:pPr>
                      <a:r>
                        <a:rPr lang="en-US" sz="1200">
                          <a:effectLst/>
                        </a:rPr>
                        <a:t>Expressive vocabulary</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6675" marR="449580" eaLnBrk="0" hangingPunct="0">
                        <a:lnSpc>
                          <a:spcPct val="100000"/>
                        </a:lnSpc>
                        <a:spcBef>
                          <a:spcPts val="0"/>
                        </a:spcBef>
                        <a:spcAft>
                          <a:spcPts val="0"/>
                        </a:spcAft>
                      </a:pPr>
                      <a:r>
                        <a:rPr lang="en-US" sz="1200" dirty="0">
                          <a:effectLst/>
                        </a:rPr>
                        <a:t>Woodcock Johnson/Woodcock</a:t>
                      </a:r>
                    </a:p>
                    <a:p>
                      <a:pPr marL="66675" marR="0" eaLnBrk="0" hangingPunct="0">
                        <a:lnSpc>
                          <a:spcPct val="100000"/>
                        </a:lnSpc>
                        <a:spcBef>
                          <a:spcPts val="0"/>
                        </a:spcBef>
                        <a:spcAft>
                          <a:spcPts val="0"/>
                        </a:spcAft>
                      </a:pPr>
                      <a:r>
                        <a:rPr lang="en-US" sz="1200" dirty="0">
                          <a:effectLst/>
                        </a:rPr>
                        <a:t>Munoz Vocabulary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algn="ctr" eaLnBrk="0" hangingPunct="0">
                        <a:lnSpc>
                          <a:spcPct val="100000"/>
                        </a:lnSpc>
                        <a:spcBef>
                          <a:spcPts val="0"/>
                        </a:spcBef>
                        <a:spcAft>
                          <a:spcPts val="0"/>
                        </a:spcAft>
                      </a:pPr>
                      <a:r>
                        <a:rPr lang="en-US" sz="1200" dirty="0">
                          <a:effectLst/>
                        </a:rPr>
                        <a:t>10 </a:t>
                      </a:r>
                    </a:p>
                    <a:p>
                      <a:pPr marL="67945" marR="0" algn="ctr" eaLnBrk="0" hangingPunct="0">
                        <a:lnSpc>
                          <a:spcPct val="100000"/>
                        </a:lnSpc>
                        <a:spcBef>
                          <a:spcPts val="0"/>
                        </a:spcBef>
                        <a:spcAft>
                          <a:spcPts val="0"/>
                        </a:spcAft>
                      </a:pPr>
                      <a:r>
                        <a:rPr lang="en-US" sz="1200" dirty="0">
                          <a:effectLst/>
                        </a:rPr>
                        <a:t>(5 per language)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209415431"/>
                  </a:ext>
                </a:extLst>
              </a:tr>
              <a:tr h="370840">
                <a:tc>
                  <a:txBody>
                    <a:bodyPr/>
                    <a:lstStyle/>
                    <a:p>
                      <a:pPr marL="67945" marR="0" eaLnBrk="0" hangingPunct="0">
                        <a:lnSpc>
                          <a:spcPct val="100000"/>
                        </a:lnSpc>
                        <a:spcBef>
                          <a:spcPts val="0"/>
                        </a:spcBef>
                        <a:spcAft>
                          <a:spcPts val="0"/>
                        </a:spcAft>
                      </a:pPr>
                      <a:r>
                        <a:rPr lang="en-US" sz="1200">
                          <a:effectLst/>
                        </a:rPr>
                        <a:t>Language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eaLnBrk="0" hangingPunct="0">
                        <a:lnSpc>
                          <a:spcPct val="100000"/>
                        </a:lnSpc>
                        <a:spcBef>
                          <a:spcPts val="0"/>
                        </a:spcBef>
                        <a:spcAft>
                          <a:spcPts val="0"/>
                        </a:spcAft>
                      </a:pPr>
                      <a:r>
                        <a:rPr lang="en-US" sz="1200">
                          <a:effectLst/>
                        </a:rPr>
                        <a:t>Word knowledge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6675" marR="0" eaLnBrk="0" hangingPunct="0">
                        <a:lnSpc>
                          <a:spcPct val="100000"/>
                        </a:lnSpc>
                        <a:spcBef>
                          <a:spcPts val="0"/>
                        </a:spcBef>
                        <a:spcAft>
                          <a:spcPts val="0"/>
                        </a:spcAft>
                      </a:pPr>
                      <a:r>
                        <a:rPr lang="en-US" sz="1200">
                          <a:effectLst/>
                        </a:rPr>
                        <a:t>Verbal Fluency - Category</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algn="ctr" eaLnBrk="0" hangingPunct="0">
                        <a:lnSpc>
                          <a:spcPct val="100000"/>
                        </a:lnSpc>
                        <a:spcBef>
                          <a:spcPts val="0"/>
                        </a:spcBef>
                        <a:spcAft>
                          <a:spcPts val="0"/>
                        </a:spcAft>
                      </a:pPr>
                      <a:r>
                        <a:rPr lang="en-US" sz="1200" dirty="0">
                          <a:effectLst/>
                        </a:rPr>
                        <a:t>6 </a:t>
                      </a:r>
                    </a:p>
                    <a:p>
                      <a:pPr marL="67945" marR="0" algn="ctr" eaLnBrk="0" hangingPunct="0">
                        <a:lnSpc>
                          <a:spcPct val="100000"/>
                        </a:lnSpc>
                        <a:spcBef>
                          <a:spcPts val="0"/>
                        </a:spcBef>
                        <a:spcAft>
                          <a:spcPts val="0"/>
                        </a:spcAft>
                      </a:pPr>
                      <a:r>
                        <a:rPr lang="en-US" sz="1200" dirty="0">
                          <a:effectLst/>
                        </a:rPr>
                        <a:t>(3 per language)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533127759"/>
                  </a:ext>
                </a:extLst>
              </a:tr>
              <a:tr h="370840">
                <a:tc>
                  <a:txBody>
                    <a:bodyPr/>
                    <a:lstStyle/>
                    <a:p>
                      <a:pPr marL="67945" marR="0" eaLnBrk="0" hangingPunct="0">
                        <a:lnSpc>
                          <a:spcPct val="100000"/>
                        </a:lnSpc>
                        <a:spcBef>
                          <a:spcPts val="0"/>
                        </a:spcBef>
                        <a:spcAft>
                          <a:spcPts val="0"/>
                        </a:spcAft>
                      </a:pPr>
                      <a:r>
                        <a:rPr lang="en-US" sz="1200">
                          <a:effectLst/>
                        </a:rPr>
                        <a:t>Language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eaLnBrk="0" hangingPunct="0">
                        <a:lnSpc>
                          <a:spcPct val="100000"/>
                        </a:lnSpc>
                        <a:spcBef>
                          <a:spcPts val="0"/>
                        </a:spcBef>
                        <a:spcAft>
                          <a:spcPts val="0"/>
                        </a:spcAft>
                      </a:pPr>
                      <a:r>
                        <a:rPr lang="en-US" sz="1200">
                          <a:effectLst/>
                        </a:rPr>
                        <a:t>Metalinguistic</a:t>
                      </a:r>
                    </a:p>
                    <a:p>
                      <a:pPr marL="67945" marR="0" eaLnBrk="0" hangingPunct="0">
                        <a:lnSpc>
                          <a:spcPct val="100000"/>
                        </a:lnSpc>
                        <a:spcBef>
                          <a:spcPts val="0"/>
                        </a:spcBef>
                        <a:spcAft>
                          <a:spcPts val="0"/>
                        </a:spcAft>
                      </a:pPr>
                      <a:r>
                        <a:rPr lang="en-US" sz="1200">
                          <a:effectLst/>
                        </a:rPr>
                        <a:t>awareness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6675" marR="0" eaLnBrk="0" hangingPunct="0">
                        <a:lnSpc>
                          <a:spcPct val="100000"/>
                        </a:lnSpc>
                        <a:spcBef>
                          <a:spcPts val="0"/>
                        </a:spcBef>
                        <a:spcAft>
                          <a:spcPts val="0"/>
                        </a:spcAft>
                      </a:pPr>
                      <a:r>
                        <a:rPr lang="en-US" sz="1200">
                          <a:effectLst/>
                        </a:rPr>
                        <a:t>Verbal Fluency - Letter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67945" marR="0" algn="ctr" eaLnBrk="0" hangingPunct="0">
                        <a:lnSpc>
                          <a:spcPct val="100000"/>
                        </a:lnSpc>
                        <a:spcBef>
                          <a:spcPts val="0"/>
                        </a:spcBef>
                        <a:spcAft>
                          <a:spcPts val="0"/>
                        </a:spcAft>
                      </a:pPr>
                      <a:r>
                        <a:rPr lang="en-US" sz="1200" dirty="0">
                          <a:effectLst/>
                        </a:rPr>
                        <a:t>6 </a:t>
                      </a:r>
                    </a:p>
                    <a:p>
                      <a:pPr marL="67945" marR="0" algn="ctr" eaLnBrk="0" hangingPunct="0">
                        <a:lnSpc>
                          <a:spcPct val="100000"/>
                        </a:lnSpc>
                        <a:spcBef>
                          <a:spcPts val="0"/>
                        </a:spcBef>
                        <a:spcAft>
                          <a:spcPts val="0"/>
                        </a:spcAft>
                      </a:pPr>
                      <a:r>
                        <a:rPr lang="en-US" sz="1200" dirty="0">
                          <a:effectLst/>
                        </a:rPr>
                        <a:t>(3 per language)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8035267"/>
                  </a:ext>
                </a:extLst>
              </a:tr>
            </a:tbl>
          </a:graphicData>
        </a:graphic>
      </p:graphicFrame>
      <p:pic>
        <p:nvPicPr>
          <p:cNvPr id="6" name="Picture 5" descr="Logo, company name&#10;&#10;Description automatically generated">
            <a:extLst>
              <a:ext uri="{FF2B5EF4-FFF2-40B4-BE49-F238E27FC236}">
                <a16:creationId xmlns:a16="http://schemas.microsoft.com/office/drawing/2014/main" id="{216DD686-D5A3-4D78-869C-B03BB2ABF9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300427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52"/>
            <a:ext cx="10058400" cy="83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BDE39-7078-43F4-8B9D-0E55D70F70A9}"/>
              </a:ext>
            </a:extLst>
          </p:cNvPr>
          <p:cNvSpPr>
            <a:spLocks noGrp="1"/>
          </p:cNvSpPr>
          <p:nvPr>
            <p:ph type="title"/>
          </p:nvPr>
        </p:nvSpPr>
        <p:spPr>
          <a:xfrm>
            <a:off x="404693" y="733957"/>
            <a:ext cx="9249014" cy="844148"/>
          </a:xfrm>
          <a:solidFill>
            <a:srgbClr val="C00000"/>
          </a:solidFill>
        </p:spPr>
        <p:txBody>
          <a:bodyPr>
            <a:normAutofit/>
          </a:bodyPr>
          <a:lstStyle/>
          <a:p>
            <a:pPr algn="ct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Examples from EF </a:t>
            </a:r>
            <a:b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br>
            <a:r>
              <a:rPr lang="en-US" sz="2600"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and Literacy Tasks </a:t>
            </a:r>
            <a:endParaRPr lang="en-US" sz="2600" dirty="0">
              <a:solidFill>
                <a:schemeClr val="bg1"/>
              </a:solidFill>
            </a:endParaRPr>
          </a:p>
        </p:txBody>
      </p:sp>
      <p:pic>
        <p:nvPicPr>
          <p:cNvPr id="7" name="Picture 6" descr="Two people looking at a computer&#10;&#10;Description automatically generated with medium confidence">
            <a:extLst>
              <a:ext uri="{FF2B5EF4-FFF2-40B4-BE49-F238E27FC236}">
                <a16:creationId xmlns:a16="http://schemas.microsoft.com/office/drawing/2014/main" id="{6E0361E5-0806-4BE8-9F56-DEAED6CBA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687479"/>
            <a:ext cx="4419600" cy="3314700"/>
          </a:xfrm>
          <a:prstGeom prst="rect">
            <a:avLst/>
          </a:prstGeom>
        </p:spPr>
      </p:pic>
      <p:sp>
        <p:nvSpPr>
          <p:cNvPr id="10" name="TextBox 9">
            <a:extLst>
              <a:ext uri="{FF2B5EF4-FFF2-40B4-BE49-F238E27FC236}">
                <a16:creationId xmlns:a16="http://schemas.microsoft.com/office/drawing/2014/main" id="{0321DDB8-C35C-4925-AFC6-632B48D89A8F}"/>
              </a:ext>
            </a:extLst>
          </p:cNvPr>
          <p:cNvSpPr txBox="1"/>
          <p:nvPr/>
        </p:nvSpPr>
        <p:spPr>
          <a:xfrm>
            <a:off x="3962400" y="6002179"/>
            <a:ext cx="3429000" cy="246221"/>
          </a:xfrm>
          <a:prstGeom prst="rect">
            <a:avLst/>
          </a:prstGeom>
          <a:noFill/>
        </p:spPr>
        <p:txBody>
          <a:bodyPr wrap="square">
            <a:spAutoFit/>
          </a:bodyPr>
          <a:lstStyle/>
          <a:p>
            <a:r>
              <a:rPr lang="en-US" sz="1000" dirty="0"/>
              <a:t>Photo credit: US Department of Education via </a:t>
            </a:r>
            <a:r>
              <a:rPr lang="en-US" sz="1000" dirty="0" err="1"/>
              <a:t>flickr</a:t>
            </a:r>
            <a:r>
              <a:rPr lang="en-US" sz="1000" dirty="0"/>
              <a:t> (CC BY 2.0)</a:t>
            </a:r>
          </a:p>
        </p:txBody>
      </p:sp>
      <p:pic>
        <p:nvPicPr>
          <p:cNvPr id="6" name="Picture 5" descr="Logo, company name&#10;&#10;Description automatically generated">
            <a:extLst>
              <a:ext uri="{FF2B5EF4-FFF2-40B4-BE49-F238E27FC236}">
                <a16:creationId xmlns:a16="http://schemas.microsoft.com/office/drawing/2014/main" id="{83623B0C-5970-4A0C-9915-7454FBF4E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37" y="457200"/>
            <a:ext cx="1833563" cy="1728697"/>
          </a:xfrm>
          <a:prstGeom prst="rect">
            <a:avLst/>
          </a:prstGeom>
        </p:spPr>
      </p:pic>
    </p:spTree>
    <p:extLst>
      <p:ext uri="{BB962C8B-B14F-4D97-AF65-F5344CB8AC3E}">
        <p14:creationId xmlns:p14="http://schemas.microsoft.com/office/powerpoint/2010/main" val="3552838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Promote your business the easy way. This brochure template is already laid out for you. Just add information about your business: Insert your company logo, your own photos, and change the colors to get the polished, professional look you want.</APDescription>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848878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2012-07-27T17:26:00+00:00</AssetStart>
    <FriendlyTitle xmlns="4873beb7-5857-4685-be1f-d57550cc96cc" xsi:nil="true"/>
    <MarketSpecific xmlns="4873beb7-5857-4685-be1f-d57550cc96cc">false</MarketSpecific>
    <TPNamespace xmlns="4873beb7-5857-4685-be1f-d57550cc96cc" xsi:nil="true"/>
    <PublishStatusLookup xmlns="4873beb7-5857-4685-be1f-d57550cc96cc">
      <Value>1603425</Value>
    </PublishStatusLookup>
    <APAuthor xmlns="4873beb7-5857-4685-be1f-d57550cc96cc">
      <UserInfo>
        <DisplayName>REDMOND\v-vaddu</DisplayName>
        <AccountId>2567</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TP103112828</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0E32F16-139C-406D-87C5-ECC5DE68882E}">
  <ds:schemaRefs>
    <ds:schemaRef ds:uri="http://purl.org/dc/terms/"/>
    <ds:schemaRef ds:uri="http://schemas.microsoft.com/office/2006/metadata/properties"/>
    <ds:schemaRef ds:uri="http://purl.org/dc/dcmitype/"/>
    <ds:schemaRef ds:uri="http://www.w3.org/XML/1998/namespace"/>
    <ds:schemaRef ds:uri="http://purl.org/dc/elements/1.1/"/>
    <ds:schemaRef ds:uri="4873beb7-5857-4685-be1f-d57550cc96cc"/>
    <ds:schemaRef ds:uri="http://schemas.openxmlformats.org/package/2006/metadata/core-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29D5C73B-A606-4AC3-84BC-B9FE47B66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1804</Words>
  <Application>Microsoft Office PowerPoint</Application>
  <PresentationFormat>Custom</PresentationFormat>
  <Paragraphs>286</Paragraphs>
  <Slides>18</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American Typewriter</vt:lpstr>
      <vt:lpstr>Arial</vt:lpstr>
      <vt:lpstr>Calibri</vt:lpstr>
      <vt:lpstr>Calibri Light</vt:lpstr>
      <vt:lpstr>Calibri-Bold</vt:lpstr>
      <vt:lpstr>Calibri-Italic</vt:lpstr>
      <vt:lpstr>Cambria</vt:lpstr>
      <vt:lpstr>Helvetica</vt:lpstr>
      <vt:lpstr>Lucida Sans Unicode</vt:lpstr>
      <vt:lpstr>Times</vt:lpstr>
      <vt:lpstr>Times New Roman</vt:lpstr>
      <vt:lpstr>Wingdings</vt:lpstr>
      <vt:lpstr>Office Theme</vt:lpstr>
      <vt:lpstr>PowerPoint Presentation</vt:lpstr>
      <vt:lpstr>Who We Are</vt:lpstr>
      <vt:lpstr>PowerPoint Presentation</vt:lpstr>
      <vt:lpstr>PowerPoint Presentation</vt:lpstr>
      <vt:lpstr>PowerPoint Presentation</vt:lpstr>
      <vt:lpstr>Study Design</vt:lpstr>
      <vt:lpstr>Project Timeline</vt:lpstr>
      <vt:lpstr> Study Assessments </vt:lpstr>
      <vt:lpstr>Examples from EF  and Literacy Tasks </vt:lpstr>
      <vt:lpstr>Executive Function:  Frog Matrices</vt:lpstr>
      <vt:lpstr>Executive Function:  Frog Matrices (cont.)</vt:lpstr>
      <vt:lpstr>Executive Function:  Dog-Bone Trail-Making Task</vt:lpstr>
      <vt:lpstr>Executive Function:  N-Back</vt:lpstr>
      <vt:lpstr> Reading Comprehension:  Woodcock Munoz Language Survey-III </vt:lpstr>
      <vt:lpstr> Expressive Vocabulary:  Woodcock Munoz Language Survey-III </vt:lpstr>
      <vt:lpstr> Observations: Select Questions </vt:lpstr>
      <vt:lpstr>Parent Questionnaire:  Example Items </vt:lpstr>
      <vt:lpstr>        Questions?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2020-12-18T14:14:26Z</dcterms:created>
  <dcterms:modified xsi:type="dcterms:W3CDTF">2021-09-10T16:17:52Z</dcterms:modified>
</cp:coreProperties>
</file>